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63" r:id="rId4"/>
    <p:sldId id="259" r:id="rId6"/>
    <p:sldId id="260" r:id="rId7"/>
    <p:sldId id="261" r:id="rId8"/>
    <p:sldId id="11416" r:id="rId9"/>
    <p:sldId id="11443" r:id="rId10"/>
    <p:sldId id="11414" r:id="rId11"/>
    <p:sldId id="11413" r:id="rId12"/>
    <p:sldId id="11418" r:id="rId13"/>
    <p:sldId id="11419" r:id="rId14"/>
    <p:sldId id="11415" r:id="rId15"/>
    <p:sldId id="11425" r:id="rId16"/>
    <p:sldId id="11427" r:id="rId17"/>
    <p:sldId id="11411" r:id="rId18"/>
    <p:sldId id="11429" r:id="rId19"/>
    <p:sldId id="11433" r:id="rId20"/>
    <p:sldId id="11445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EAA"/>
    <a:srgbClr val="FECECB"/>
    <a:srgbClr val="DFD5EA"/>
    <a:srgbClr val="EDD9E5"/>
    <a:srgbClr val="F0C0C1"/>
    <a:srgbClr val="2F4675"/>
    <a:srgbClr val="C9263E"/>
    <a:srgbClr val="F9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0" autoAdjust="0"/>
    <p:restoredTop sz="96374" autoAdjust="0"/>
  </p:normalViewPr>
  <p:slideViewPr>
    <p:cSldViewPr snapToGrid="0">
      <p:cViewPr>
        <p:scale>
          <a:sx n="75" d="100"/>
          <a:sy n="75" d="100"/>
        </p:scale>
        <p:origin x="-1920" y="-852"/>
      </p:cViewPr>
      <p:guideLst>
        <p:guide orient="horz" pos="217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E76B6-FCC6-457C-AB1F-BB133166CD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627FC-3844-442F-A098-9FE150A095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627FC-3844-442F-A098-9FE150A0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627FC-3844-442F-A098-9FE150A0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627FC-3844-442F-A098-9FE150A0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627FC-3844-442F-A098-9FE150A0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627FC-3844-442F-A098-9FE150A0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627FC-3844-442F-A098-9FE150A0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627FC-3844-442F-A098-9FE150A0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627FC-3844-442F-A098-9FE150A0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627FC-3844-442F-A098-9FE150A0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627FC-3844-442F-A098-9FE150A0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627FC-3844-442F-A098-9FE150A0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627FC-3844-442F-A098-9FE150A0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627FC-3844-442F-A098-9FE150A0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627FC-3844-442F-A098-9FE150A0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627FC-3844-442F-A098-9FE150A0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627FC-3844-442F-A098-9FE150A0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627FC-3844-442F-A098-9FE150A09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07259-00A1-450C-BE64-52FA851940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F08ED-2C64-4C44-AE57-1149B921B1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07259-00A1-450C-BE64-52FA851940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F08ED-2C64-4C44-AE57-1149B921B1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07259-00A1-450C-BE64-52FA851940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F08ED-2C64-4C44-AE57-1149B921B1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07259-00A1-450C-BE64-52FA851940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F08ED-2C64-4C44-AE57-1149B921B1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07259-00A1-450C-BE64-52FA851940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F08ED-2C64-4C44-AE57-1149B921B1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07259-00A1-450C-BE64-52FA851940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F08ED-2C64-4C44-AE57-1149B921B1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07259-00A1-450C-BE64-52FA851940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F08ED-2C64-4C44-AE57-1149B921B1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07259-00A1-450C-BE64-52FA851940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F08ED-2C64-4C44-AE57-1149B921B1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07259-00A1-450C-BE64-52FA851940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F08ED-2C64-4C44-AE57-1149B921B19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8790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07259-00A1-450C-BE64-52FA851940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F08ED-2C64-4C44-AE57-1149B921B1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07259-00A1-450C-BE64-52FA851940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F08ED-2C64-4C44-AE57-1149B921B1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07259-00A1-450C-BE64-52FA851940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F08ED-2C64-4C44-AE57-1149B921B1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07259-00A1-450C-BE64-52FA851940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F08ED-2C64-4C44-AE57-1149B921B1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jpeg"/><Relationship Id="rId6" Type="http://schemas.openxmlformats.org/officeDocument/2006/relationships/tags" Target="../tags/tag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717804" y="-2717801"/>
            <a:ext cx="6858000" cy="1229360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367314" y="0"/>
            <a:ext cx="5484586" cy="6858000"/>
          </a:xfrm>
          <a:prstGeom prst="rect">
            <a:avLst/>
          </a:prstGeom>
          <a:solidFill>
            <a:srgbClr val="FEC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1422400" y="1136429"/>
            <a:ext cx="9372600" cy="4615847"/>
          </a:xfrm>
          <a:prstGeom prst="roundRect">
            <a:avLst>
              <a:gd name="adj" fmla="val 4836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5400000">
            <a:off x="5933382" y="3509127"/>
            <a:ext cx="647277" cy="38390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085627" y="2408048"/>
            <a:ext cx="60579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社团</a:t>
            </a: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介绍</a:t>
            </a:r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953274" y="4799325"/>
            <a:ext cx="4303684" cy="392144"/>
          </a:xfrm>
          <a:prstGeom prst="rect">
            <a:avLst/>
          </a:prstGeom>
          <a:solidFill>
            <a:srgbClr val="FFAE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主讲人：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宋韩尧  时间：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2022.10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180700" y="1127482"/>
            <a:ext cx="3867512" cy="1195720"/>
            <a:chOff x="5321299" y="1297916"/>
            <a:chExt cx="3867512" cy="119572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 rot="10800000">
              <a:off x="5321299" y="1306864"/>
              <a:ext cx="2016125" cy="1186772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 rot="10800000">
              <a:off x="7172686" y="1297916"/>
              <a:ext cx="2016125" cy="1186772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2337318" y="2947204"/>
            <a:ext cx="7576343" cy="1475065"/>
            <a:chOff x="2337318" y="2947204"/>
            <a:chExt cx="7576343" cy="1475065"/>
          </a:xfrm>
        </p:grpSpPr>
        <p:sp>
          <p:nvSpPr>
            <p:cNvPr id="13" name="文本框 12"/>
            <p:cNvSpPr txBox="1"/>
            <p:nvPr/>
          </p:nvSpPr>
          <p:spPr>
            <a:xfrm>
              <a:off x="2337318" y="2977009"/>
              <a:ext cx="1286733" cy="1445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  <a:cs typeface="+mn-ea"/>
                  <a:sym typeface="+mn-lt"/>
                </a:rPr>
                <a:t>S</a:t>
              </a:r>
              <a:endParaRPr lang="en-US" altLang="zh-CN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3799258" y="3166884"/>
              <a:ext cx="0" cy="1066800"/>
            </a:xfrm>
            <a:prstGeom prst="line">
              <a:avLst/>
            </a:prstGeom>
            <a:ln w="38100">
              <a:gradFill>
                <a:gsLst>
                  <a:gs pos="34000">
                    <a:srgbClr val="EFCDD3"/>
                  </a:gs>
                  <a:gs pos="0">
                    <a:schemeClr val="bg1"/>
                  </a:gs>
                  <a:gs pos="100000">
                    <a:schemeClr val="bg1"/>
                  </a:gs>
                  <a:gs pos="71000">
                    <a:srgbClr val="EDD9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3931294" y="2972604"/>
              <a:ext cx="1213309" cy="1445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  <a:cs typeface="+mn-ea"/>
                  <a:sym typeface="+mn-lt"/>
                </a:rPr>
                <a:t>T</a:t>
              </a:r>
              <a:endParaRPr lang="en-US" altLang="zh-CN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+mn-ea"/>
                <a:sym typeface="+mn-lt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5342308" y="3166884"/>
              <a:ext cx="0" cy="1066800"/>
            </a:xfrm>
            <a:prstGeom prst="line">
              <a:avLst/>
            </a:prstGeom>
            <a:ln w="38100">
              <a:gradFill>
                <a:gsLst>
                  <a:gs pos="34000">
                    <a:srgbClr val="EFCDD3"/>
                  </a:gs>
                  <a:gs pos="0">
                    <a:schemeClr val="bg1"/>
                  </a:gs>
                  <a:gs pos="100000">
                    <a:schemeClr val="bg1"/>
                  </a:gs>
                  <a:gs pos="71000">
                    <a:srgbClr val="EDD9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5507408" y="2964578"/>
              <a:ext cx="1213309" cy="1445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  <a:cs typeface="+mn-ea"/>
                  <a:sym typeface="+mn-lt"/>
                </a:rPr>
                <a:t>E</a:t>
              </a:r>
              <a:endParaRPr lang="en-US" altLang="zh-CN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+mn-ea"/>
                <a:sym typeface="+mn-lt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6904408" y="3166884"/>
              <a:ext cx="0" cy="1066800"/>
            </a:xfrm>
            <a:prstGeom prst="line">
              <a:avLst/>
            </a:prstGeom>
            <a:ln w="38100">
              <a:gradFill>
                <a:gsLst>
                  <a:gs pos="34000">
                    <a:srgbClr val="EFCDD3"/>
                  </a:gs>
                  <a:gs pos="0">
                    <a:schemeClr val="bg1"/>
                  </a:gs>
                  <a:gs pos="100000">
                    <a:schemeClr val="bg1"/>
                  </a:gs>
                  <a:gs pos="71000">
                    <a:srgbClr val="EDD9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7057919" y="2959904"/>
              <a:ext cx="1213309" cy="1445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  <a:cs typeface="+mn-ea"/>
                  <a:sym typeface="+mn-lt"/>
                </a:rPr>
                <a:t>A</a:t>
              </a:r>
              <a:endParaRPr lang="en-US" altLang="zh-CN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8481079" y="3185465"/>
              <a:ext cx="0" cy="1066800"/>
            </a:xfrm>
            <a:prstGeom prst="line">
              <a:avLst/>
            </a:prstGeom>
            <a:ln w="38100">
              <a:gradFill>
                <a:gsLst>
                  <a:gs pos="34000">
                    <a:srgbClr val="EFCDD3"/>
                  </a:gs>
                  <a:gs pos="0">
                    <a:schemeClr val="bg1"/>
                  </a:gs>
                  <a:gs pos="100000">
                    <a:schemeClr val="bg1"/>
                  </a:gs>
                  <a:gs pos="71000">
                    <a:srgbClr val="EDD9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8700352" y="2947204"/>
              <a:ext cx="1213309" cy="1445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  <a:cs typeface="+mn-ea"/>
                  <a:sym typeface="+mn-lt"/>
                </a:rPr>
                <a:t>M</a:t>
              </a:r>
              <a:endParaRPr lang="en-US" altLang="zh-CN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12" grpId="0" animBg="1"/>
      <p:bldP spid="3" grpId="0" animBg="1"/>
      <p:bldP spid="15" grpId="0"/>
      <p:bldP spid="2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717804" y="-2717801"/>
            <a:ext cx="6858000" cy="1229360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20456" y="0"/>
            <a:ext cx="4180115" cy="6858000"/>
          </a:xfrm>
          <a:prstGeom prst="rect">
            <a:avLst/>
          </a:prstGeom>
          <a:solidFill>
            <a:srgbClr val="FEC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888577" y="877206"/>
            <a:ext cx="10414846" cy="5103586"/>
          </a:xfrm>
          <a:prstGeom prst="roundRect">
            <a:avLst>
              <a:gd name="adj" fmla="val 4836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106002" y="1425599"/>
            <a:ext cx="2821645" cy="4342014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5039697" y="1541713"/>
            <a:ext cx="0" cy="3901574"/>
          </a:xfrm>
          <a:prstGeom prst="line">
            <a:avLst/>
          </a:prstGeom>
          <a:ln w="38100">
            <a:gradFill>
              <a:gsLst>
                <a:gs pos="34000">
                  <a:srgbClr val="EFCDD3"/>
                </a:gs>
                <a:gs pos="0">
                  <a:schemeClr val="bg1"/>
                </a:gs>
                <a:gs pos="100000">
                  <a:schemeClr val="bg1"/>
                </a:gs>
                <a:gs pos="71000">
                  <a:srgbClr val="EDD9E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6"/>
          <p:cNvSpPr txBox="1">
            <a:spLocks noChangeArrowheads="1"/>
          </p:cNvSpPr>
          <p:nvPr/>
        </p:nvSpPr>
        <p:spPr bwMode="auto">
          <a:xfrm>
            <a:off x="5493281" y="2165220"/>
            <a:ext cx="347291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PART THREE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6"/>
          <p:cNvSpPr txBox="1">
            <a:spLocks noChangeArrowheads="1"/>
          </p:cNvSpPr>
          <p:nvPr/>
        </p:nvSpPr>
        <p:spPr bwMode="auto">
          <a:xfrm>
            <a:off x="5151755" y="3006725"/>
            <a:ext cx="637032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buFont typeface="Arial" panose="020B0604020202020204" pitchFamily="34" charset="0"/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6B0204"/>
                </a:solidFill>
                <a:sym typeface="+mn-ea"/>
              </a:rPr>
              <a:t>如何加入</a:t>
            </a:r>
            <a:r>
              <a:rPr lang="en-US" altLang="zh-CN" dirty="0">
                <a:solidFill>
                  <a:srgbClr val="6B0204"/>
                </a:solidFill>
                <a:sym typeface="+mn-ea"/>
              </a:rPr>
              <a:t>STEAM</a:t>
            </a:r>
            <a:r>
              <a:rPr lang="zh-CN" altLang="en-US" dirty="0">
                <a:solidFill>
                  <a:srgbClr val="6B0204"/>
                </a:solidFill>
                <a:sym typeface="+mn-ea"/>
              </a:rPr>
              <a:t>教育？</a:t>
            </a:r>
            <a:endParaRPr lang="zh-CN" altLang="en-US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12" grpId="0" animBg="1"/>
      <p:bldP spid="14" grpId="0" animBg="1"/>
      <p:bldP spid="9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717804" y="-2717801"/>
            <a:ext cx="6858000" cy="1229360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20456" y="0"/>
            <a:ext cx="4180115" cy="6858000"/>
          </a:xfrm>
          <a:prstGeom prst="rect">
            <a:avLst/>
          </a:prstGeom>
          <a:solidFill>
            <a:srgbClr val="FEC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888577" y="877206"/>
            <a:ext cx="10414846" cy="5103586"/>
          </a:xfrm>
          <a:prstGeom prst="roundRect">
            <a:avLst>
              <a:gd name="adj" fmla="val 4836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2715895" y="987425"/>
            <a:ext cx="68110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buFont typeface="Arial" panose="020B0604020202020204" pitchFamily="34" charset="0"/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ym typeface="+mn-lt"/>
              </a:rPr>
              <a:t>02 STEAM</a:t>
            </a:r>
            <a:r>
              <a:rPr lang="zh-CN" altLang="en-US" dirty="0">
                <a:sym typeface="+mn-lt"/>
              </a:rPr>
              <a:t>团队</a:t>
            </a:r>
            <a:r>
              <a:rPr lang="zh-CN" altLang="en-US" dirty="0">
                <a:sym typeface="+mn-lt"/>
              </a:rPr>
              <a:t>需要</a:t>
            </a:r>
            <a:endParaRPr lang="zh-CN" altLang="en-US" dirty="0"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34510" y="2280027"/>
            <a:ext cx="8996942" cy="2543193"/>
            <a:chOff x="1734510" y="2280027"/>
            <a:chExt cx="8996942" cy="2543193"/>
          </a:xfrm>
        </p:grpSpPr>
        <p:sp>
          <p:nvSpPr>
            <p:cNvPr id="26" name="任意多边形 20"/>
            <p:cNvSpPr/>
            <p:nvPr/>
          </p:nvSpPr>
          <p:spPr>
            <a:xfrm>
              <a:off x="1734510" y="2280027"/>
              <a:ext cx="7789364" cy="2435986"/>
            </a:xfrm>
            <a:custGeom>
              <a:avLst/>
              <a:gdLst>
                <a:gd name="connsiteX0" fmla="*/ 0 w 8024327"/>
                <a:gd name="connsiteY0" fmla="*/ 3004457 h 3954741"/>
                <a:gd name="connsiteX1" fmla="*/ 1315616 w 8024327"/>
                <a:gd name="connsiteY1" fmla="*/ 3946849 h 3954741"/>
                <a:gd name="connsiteX2" fmla="*/ 2855168 w 8024327"/>
                <a:gd name="connsiteY2" fmla="*/ 2537926 h 3954741"/>
                <a:gd name="connsiteX3" fmla="*/ 4021494 w 8024327"/>
                <a:gd name="connsiteY3" fmla="*/ 2230016 h 3954741"/>
                <a:gd name="connsiteX4" fmla="*/ 5934270 w 8024327"/>
                <a:gd name="connsiteY4" fmla="*/ 3013787 h 3954741"/>
                <a:gd name="connsiteX5" fmla="*/ 8024327 w 8024327"/>
                <a:gd name="connsiteY5" fmla="*/ 0 h 3954741"/>
                <a:gd name="connsiteX0-1" fmla="*/ 0 w 8024327"/>
                <a:gd name="connsiteY0-2" fmla="*/ 3004457 h 3956164"/>
                <a:gd name="connsiteX1-3" fmla="*/ 1315616 w 8024327"/>
                <a:gd name="connsiteY1-4" fmla="*/ 3946849 h 3956164"/>
                <a:gd name="connsiteX2-5" fmla="*/ 2801725 w 8024327"/>
                <a:gd name="connsiteY2-6" fmla="*/ 2491519 h 3956164"/>
                <a:gd name="connsiteX3-7" fmla="*/ 4021494 w 8024327"/>
                <a:gd name="connsiteY3-8" fmla="*/ 2230016 h 3956164"/>
                <a:gd name="connsiteX4-9" fmla="*/ 5934270 w 8024327"/>
                <a:gd name="connsiteY4-10" fmla="*/ 3013787 h 3956164"/>
                <a:gd name="connsiteX5-11" fmla="*/ 8024327 w 8024327"/>
                <a:gd name="connsiteY5-12" fmla="*/ 0 h 3956164"/>
                <a:gd name="connsiteX0-13" fmla="*/ 0 w 8024327"/>
                <a:gd name="connsiteY0-14" fmla="*/ 3004457 h 3956164"/>
                <a:gd name="connsiteX1-15" fmla="*/ 1315616 w 8024327"/>
                <a:gd name="connsiteY1-16" fmla="*/ 3946849 h 3956164"/>
                <a:gd name="connsiteX2-17" fmla="*/ 2801725 w 8024327"/>
                <a:gd name="connsiteY2-18" fmla="*/ 2491519 h 3956164"/>
                <a:gd name="connsiteX3-19" fmla="*/ 4021494 w 8024327"/>
                <a:gd name="connsiteY3-20" fmla="*/ 2230016 h 3956164"/>
                <a:gd name="connsiteX4-21" fmla="*/ 5934270 w 8024327"/>
                <a:gd name="connsiteY4-22" fmla="*/ 3013787 h 3956164"/>
                <a:gd name="connsiteX5-23" fmla="*/ 8024327 w 8024327"/>
                <a:gd name="connsiteY5-24" fmla="*/ 0 h 3956164"/>
                <a:gd name="connsiteX0-25" fmla="*/ 0 w 8024327"/>
                <a:gd name="connsiteY0-26" fmla="*/ 3004457 h 3956164"/>
                <a:gd name="connsiteX1-27" fmla="*/ 1315616 w 8024327"/>
                <a:gd name="connsiteY1-28" fmla="*/ 3946849 h 3956164"/>
                <a:gd name="connsiteX2-29" fmla="*/ 2801725 w 8024327"/>
                <a:gd name="connsiteY2-30" fmla="*/ 2491519 h 3956164"/>
                <a:gd name="connsiteX3-31" fmla="*/ 4021494 w 8024327"/>
                <a:gd name="connsiteY3-32" fmla="*/ 2230016 h 3956164"/>
                <a:gd name="connsiteX4-33" fmla="*/ 5934270 w 8024327"/>
                <a:gd name="connsiteY4-34" fmla="*/ 3013787 h 3956164"/>
                <a:gd name="connsiteX5-35" fmla="*/ 8024327 w 8024327"/>
                <a:gd name="connsiteY5-36" fmla="*/ 0 h 3956164"/>
                <a:gd name="connsiteX0-37" fmla="*/ 0 w 8024327"/>
                <a:gd name="connsiteY0-38" fmla="*/ 3004457 h 3956164"/>
                <a:gd name="connsiteX1-39" fmla="*/ 1315616 w 8024327"/>
                <a:gd name="connsiteY1-40" fmla="*/ 3946849 h 3956164"/>
                <a:gd name="connsiteX2-41" fmla="*/ 2801725 w 8024327"/>
                <a:gd name="connsiteY2-42" fmla="*/ 2491519 h 3956164"/>
                <a:gd name="connsiteX3-43" fmla="*/ 4235267 w 8024327"/>
                <a:gd name="connsiteY3-44" fmla="*/ 2276423 h 3956164"/>
                <a:gd name="connsiteX4-45" fmla="*/ 5934270 w 8024327"/>
                <a:gd name="connsiteY4-46" fmla="*/ 3013787 h 3956164"/>
                <a:gd name="connsiteX5-47" fmla="*/ 8024327 w 8024327"/>
                <a:gd name="connsiteY5-48" fmla="*/ 0 h 3956164"/>
                <a:gd name="connsiteX0-49" fmla="*/ 0 w 8024327"/>
                <a:gd name="connsiteY0-50" fmla="*/ 3004457 h 3956164"/>
                <a:gd name="connsiteX1-51" fmla="*/ 1315616 w 8024327"/>
                <a:gd name="connsiteY1-52" fmla="*/ 3946849 h 3956164"/>
                <a:gd name="connsiteX2-53" fmla="*/ 2801725 w 8024327"/>
                <a:gd name="connsiteY2-54" fmla="*/ 2491519 h 3956164"/>
                <a:gd name="connsiteX3-55" fmla="*/ 4235267 w 8024327"/>
                <a:gd name="connsiteY3-56" fmla="*/ 2276423 h 3956164"/>
                <a:gd name="connsiteX4-57" fmla="*/ 5934270 w 8024327"/>
                <a:gd name="connsiteY4-58" fmla="*/ 3013787 h 3956164"/>
                <a:gd name="connsiteX5-59" fmla="*/ 8024327 w 8024327"/>
                <a:gd name="connsiteY5-60" fmla="*/ 0 h 39561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8024327" h="3956164">
                  <a:moveTo>
                    <a:pt x="0" y="3004457"/>
                  </a:moveTo>
                  <a:cubicBezTo>
                    <a:pt x="419877" y="3514530"/>
                    <a:pt x="848662" y="4032339"/>
                    <a:pt x="1315616" y="3946849"/>
                  </a:cubicBezTo>
                  <a:cubicBezTo>
                    <a:pt x="1782570" y="3861359"/>
                    <a:pt x="2304428" y="2862738"/>
                    <a:pt x="2801725" y="2491519"/>
                  </a:cubicBezTo>
                  <a:cubicBezTo>
                    <a:pt x="3299022" y="2120300"/>
                    <a:pt x="3702488" y="2003750"/>
                    <a:pt x="4235267" y="2276423"/>
                  </a:cubicBezTo>
                  <a:cubicBezTo>
                    <a:pt x="4768046" y="2549096"/>
                    <a:pt x="5267131" y="3385456"/>
                    <a:pt x="5934270" y="3013787"/>
                  </a:cubicBezTo>
                  <a:cubicBezTo>
                    <a:pt x="6601409" y="2642118"/>
                    <a:pt x="8024327" y="0"/>
                    <a:pt x="8024327" y="0"/>
                  </a:cubicBezTo>
                </a:path>
              </a:pathLst>
            </a:cu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2763748" y="4628686"/>
              <a:ext cx="194534" cy="194534"/>
            </a:xfrm>
            <a:prstGeom prst="ellipse">
              <a:avLst/>
            </a:prstGeom>
            <a:solidFill>
              <a:srgbClr val="FECE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1890924" y="2966833"/>
              <a:ext cx="2292985" cy="629920"/>
              <a:chOff x="2408" y="3190"/>
              <a:chExt cx="3120" cy="992"/>
            </a:xfrm>
          </p:grpSpPr>
          <p:sp>
            <p:nvSpPr>
              <p:cNvPr id="40" name="TextBox 45"/>
              <p:cNvSpPr txBox="1"/>
              <p:nvPr/>
            </p:nvSpPr>
            <p:spPr>
              <a:xfrm>
                <a:off x="2408" y="3190"/>
                <a:ext cx="3120" cy="663"/>
              </a:xfrm>
              <a:prstGeom prst="rect">
                <a:avLst/>
              </a:prstGeom>
            </p:spPr>
            <p:txBody>
              <a:bodyPr vert="horz" wrap="none" lIns="0" tIns="0" rIns="0" bIns="0" anchor="b" anchorCtr="1">
                <a:normAutofit/>
              </a:bodyPr>
              <a:lstStyle/>
              <a:p>
                <a:pPr algn="ctr"/>
                <a:r>
                  <a:rPr lang="zh-CN" altLang="en-US" sz="2400" b="1" kern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有兴趣</a:t>
                </a:r>
                <a:endParaRPr lang="zh-CN" altLang="en-US" sz="2400" b="1" kern="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TextBox 46"/>
              <p:cNvSpPr txBox="1"/>
              <p:nvPr/>
            </p:nvSpPr>
            <p:spPr>
              <a:xfrm>
                <a:off x="2479" y="3898"/>
                <a:ext cx="2977" cy="28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lnSpc>
                    <a:spcPts val="2200"/>
                  </a:lnSpc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仓耳明楷 W03" panose="00000500000000000000" pitchFamily="2" charset="-122"/>
                    <a:ea typeface="仓耳明楷 W03" panose="00000500000000000000" pitchFamily="2" charset="-122"/>
                  </a:defRPr>
                </a:lvl1pPr>
              </a:lstStyle>
              <a:p>
                <a:pPr algn="ctr"/>
                <a:r>
                  <a:rPr lang="en-US" altLang="zh-CN" dirty="0">
                    <a:solidFill>
                      <a:srgbClr val="6B0204"/>
                    </a:solidFill>
                    <a:cs typeface="Arial" panose="020B0604020202020204" pitchFamily="34" charset="0"/>
                    <a:sym typeface="+mn-lt"/>
                  </a:rPr>
                  <a:t>Interest</a:t>
                </a:r>
                <a:endParaRPr lang="zh-CN" altLang="en-US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42" name="椭圆 41"/>
            <p:cNvSpPr/>
            <p:nvPr/>
          </p:nvSpPr>
          <p:spPr>
            <a:xfrm>
              <a:off x="5038506" y="3504493"/>
              <a:ext cx="194534" cy="194534"/>
            </a:xfrm>
            <a:prstGeom prst="ellipse">
              <a:avLst/>
            </a:prstGeom>
            <a:solidFill>
              <a:srgbClr val="FECE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7143408" y="4076134"/>
              <a:ext cx="194534" cy="194534"/>
            </a:xfrm>
            <a:prstGeom prst="ellipse">
              <a:avLst/>
            </a:prstGeom>
            <a:solidFill>
              <a:srgbClr val="FECE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086547" y="3791272"/>
              <a:ext cx="2292985" cy="822960"/>
              <a:chOff x="2408" y="3190"/>
              <a:chExt cx="3120" cy="1296"/>
            </a:xfrm>
          </p:grpSpPr>
          <p:sp>
            <p:nvSpPr>
              <p:cNvPr id="45" name="TextBox 45"/>
              <p:cNvSpPr txBox="1"/>
              <p:nvPr/>
            </p:nvSpPr>
            <p:spPr>
              <a:xfrm>
                <a:off x="2408" y="3190"/>
                <a:ext cx="3120" cy="663"/>
              </a:xfrm>
              <a:prstGeom prst="rect">
                <a:avLst/>
              </a:prstGeom>
            </p:spPr>
            <p:txBody>
              <a:bodyPr vert="horz" wrap="none" lIns="0" tIns="0" rIns="0" bIns="0" anchor="b" anchorCtr="1">
                <a:normAutofit/>
              </a:bodyPr>
              <a:lstStyle/>
              <a:p>
                <a:pPr algn="ctr"/>
                <a:r>
                  <a:rPr lang="zh-CN" altLang="en-US" sz="2400" b="1" kern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有时间</a:t>
                </a:r>
                <a:endParaRPr lang="zh-CN" altLang="en-US" sz="2400" b="1" kern="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2479" y="3898"/>
                <a:ext cx="2977" cy="588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lnSpc>
                    <a:spcPts val="2200"/>
                  </a:lnSpc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仓耳明楷 W03" panose="00000500000000000000" pitchFamily="2" charset="-122"/>
                    <a:ea typeface="仓耳明楷 W03" panose="00000500000000000000" pitchFamily="2" charset="-122"/>
                  </a:defRPr>
                </a:lvl1pPr>
              </a:lstStyle>
              <a:p>
                <a:pPr algn="ctr"/>
                <a:r>
                  <a:rPr lang="en-US" altLang="zh-CN" dirty="0">
                    <a:solidFill>
                      <a:srgbClr val="6B0204"/>
                    </a:solidFill>
                    <a:cs typeface="+mn-ea"/>
                    <a:sym typeface="+mn-lt"/>
                  </a:rPr>
                  <a:t>Time</a:t>
                </a:r>
                <a:endParaRPr lang="zh-CN" altLang="en-US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6055855" y="2517253"/>
              <a:ext cx="2292985" cy="675005"/>
              <a:chOff x="2408" y="3190"/>
              <a:chExt cx="3120" cy="1063"/>
            </a:xfrm>
          </p:grpSpPr>
          <p:sp>
            <p:nvSpPr>
              <p:cNvPr id="48" name="TextBox 45"/>
              <p:cNvSpPr txBox="1"/>
              <p:nvPr/>
            </p:nvSpPr>
            <p:spPr>
              <a:xfrm>
                <a:off x="2408" y="3190"/>
                <a:ext cx="3120" cy="663"/>
              </a:xfrm>
              <a:prstGeom prst="rect">
                <a:avLst/>
              </a:prstGeom>
            </p:spPr>
            <p:txBody>
              <a:bodyPr vert="horz" wrap="none" lIns="0" tIns="0" rIns="0" bIns="0" anchor="b" anchorCtr="1">
                <a:normAutofit/>
              </a:bodyPr>
              <a:lstStyle/>
              <a:p>
                <a:pPr algn="ctr"/>
                <a:r>
                  <a:rPr lang="zh-CN" altLang="en-US" sz="2400" b="1" kern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有耐心</a:t>
                </a:r>
                <a:endParaRPr lang="zh-CN" altLang="en-US" sz="2400" b="1" kern="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" name="TextBox 46"/>
              <p:cNvSpPr txBox="1"/>
              <p:nvPr/>
            </p:nvSpPr>
            <p:spPr>
              <a:xfrm>
                <a:off x="2479" y="3898"/>
                <a:ext cx="2977" cy="3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lnSpc>
                    <a:spcPts val="2200"/>
                  </a:lnSpc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仓耳明楷 W03" panose="00000500000000000000" pitchFamily="2" charset="-122"/>
                    <a:ea typeface="仓耳明楷 W03" panose="00000500000000000000" pitchFamily="2" charset="-122"/>
                  </a:defRPr>
                </a:lvl1pPr>
              </a:lstStyle>
              <a:p>
                <a:pPr algn="ctr">
                  <a:lnSpc>
                    <a:spcPct val="125000"/>
                  </a:lnSpc>
                </a:pPr>
                <a:r>
                  <a:rPr lang="en-US" altLang="zh-CN" dirty="0">
                    <a:solidFill>
                      <a:srgbClr val="6B0204"/>
                    </a:solidFill>
                    <a:cs typeface="+mn-ea"/>
                    <a:sym typeface="+mn-lt"/>
                  </a:rPr>
                  <a:t>Patient</a:t>
                </a:r>
                <a:endParaRPr lang="zh-CN" altLang="en-US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9127460" y="2505262"/>
              <a:ext cx="194534" cy="194534"/>
            </a:xfrm>
            <a:prstGeom prst="ellipse">
              <a:avLst/>
            </a:prstGeom>
            <a:solidFill>
              <a:srgbClr val="FECE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8438467" y="2915737"/>
              <a:ext cx="2292985" cy="810260"/>
              <a:chOff x="2408" y="3190"/>
              <a:chExt cx="3120" cy="1276"/>
            </a:xfrm>
          </p:grpSpPr>
          <p:sp>
            <p:nvSpPr>
              <p:cNvPr id="52" name="TextBox 45"/>
              <p:cNvSpPr txBox="1"/>
              <p:nvPr/>
            </p:nvSpPr>
            <p:spPr>
              <a:xfrm>
                <a:off x="2408" y="3190"/>
                <a:ext cx="3120" cy="663"/>
              </a:xfrm>
              <a:prstGeom prst="rect">
                <a:avLst/>
              </a:prstGeom>
            </p:spPr>
            <p:txBody>
              <a:bodyPr vert="horz" wrap="none" lIns="0" tIns="0" rIns="0" bIns="0" anchor="b" anchorCtr="1">
                <a:normAutofit/>
              </a:bodyPr>
              <a:lstStyle/>
              <a:p>
                <a:pPr algn="ctr"/>
                <a:r>
                  <a:rPr lang="zh-CN" altLang="en-US" sz="2400" b="1" kern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肯</a:t>
                </a:r>
                <a:r>
                  <a:rPr lang="zh-CN" altLang="en-US" sz="2400" b="1" kern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学习</a:t>
                </a:r>
                <a:endParaRPr lang="zh-CN" altLang="en-US" sz="2400" b="1" kern="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TextBox 46"/>
              <p:cNvSpPr txBox="1"/>
              <p:nvPr/>
            </p:nvSpPr>
            <p:spPr>
              <a:xfrm>
                <a:off x="2479" y="3898"/>
                <a:ext cx="2977" cy="568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lnSpc>
                    <a:spcPts val="2200"/>
                  </a:lnSpc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仓耳明楷 W03" panose="00000500000000000000" pitchFamily="2" charset="-122"/>
                    <a:ea typeface="仓耳明楷 W03" panose="00000500000000000000" pitchFamily="2" charset="-122"/>
                  </a:defRPr>
                </a:lvl1pPr>
              </a:lstStyle>
              <a:p>
                <a:pPr algn="ctr">
                  <a:lnSpc>
                    <a:spcPct val="125000"/>
                  </a:lnSpc>
                </a:pPr>
                <a:r>
                  <a:rPr lang="en-US" altLang="zh-CN" dirty="0">
                    <a:solidFill>
                      <a:srgbClr val="6B0204"/>
                    </a:solidFill>
                    <a:cs typeface="+mn-ea"/>
                    <a:sym typeface="+mn-lt"/>
                  </a:rPr>
                  <a:t>Study</a:t>
                </a:r>
                <a:endParaRPr lang="zh-CN" altLang="en-US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12" grpId="0" animBg="1"/>
      <p:bldP spid="8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717804" y="-2717801"/>
            <a:ext cx="6858000" cy="1229360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20456" y="0"/>
            <a:ext cx="4180115" cy="6858000"/>
          </a:xfrm>
          <a:prstGeom prst="rect">
            <a:avLst/>
          </a:prstGeom>
          <a:solidFill>
            <a:srgbClr val="FEC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888577" y="877206"/>
            <a:ext cx="10414846" cy="5103586"/>
          </a:xfrm>
          <a:prstGeom prst="roundRect">
            <a:avLst>
              <a:gd name="adj" fmla="val 4836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106002" y="1425599"/>
            <a:ext cx="2821645" cy="4342014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5039697" y="1541713"/>
            <a:ext cx="0" cy="3901574"/>
          </a:xfrm>
          <a:prstGeom prst="line">
            <a:avLst/>
          </a:prstGeom>
          <a:ln w="38100">
            <a:gradFill>
              <a:gsLst>
                <a:gs pos="34000">
                  <a:srgbClr val="EFCDD3"/>
                </a:gs>
                <a:gs pos="0">
                  <a:schemeClr val="bg1"/>
                </a:gs>
                <a:gs pos="100000">
                  <a:schemeClr val="bg1"/>
                </a:gs>
                <a:gs pos="71000">
                  <a:srgbClr val="EDD9E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6"/>
          <p:cNvSpPr txBox="1">
            <a:spLocks noChangeArrowheads="1"/>
          </p:cNvSpPr>
          <p:nvPr/>
        </p:nvSpPr>
        <p:spPr bwMode="auto">
          <a:xfrm>
            <a:off x="5493282" y="2165220"/>
            <a:ext cx="352371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PART FOUR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6"/>
          <p:cNvSpPr txBox="1">
            <a:spLocks noChangeArrowheads="1"/>
          </p:cNvSpPr>
          <p:nvPr/>
        </p:nvSpPr>
        <p:spPr bwMode="auto">
          <a:xfrm>
            <a:off x="5151748" y="3006649"/>
            <a:ext cx="4312323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buFont typeface="Arial" panose="020B0604020202020204" pitchFamily="34" charset="0"/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ym typeface="+mn-lt"/>
              </a:rPr>
              <a:t>Question</a:t>
            </a:r>
            <a:r>
              <a:rPr lang="zh-CN" altLang="en-US" dirty="0">
                <a:sym typeface="+mn-lt"/>
              </a:rPr>
              <a:t>？</a:t>
            </a:r>
            <a:endParaRPr lang="zh-CN" altLang="en-US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12" grpId="0" animBg="1"/>
      <p:bldP spid="14" grpId="0" animBg="1"/>
      <p:bldP spid="9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717804" y="-2717801"/>
            <a:ext cx="6858000" cy="1229360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20456" y="0"/>
            <a:ext cx="4180115" cy="6858000"/>
          </a:xfrm>
          <a:prstGeom prst="rect">
            <a:avLst/>
          </a:prstGeom>
          <a:solidFill>
            <a:srgbClr val="FEC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888577" y="877206"/>
            <a:ext cx="10414846" cy="5103586"/>
          </a:xfrm>
          <a:prstGeom prst="roundRect">
            <a:avLst>
              <a:gd name="adj" fmla="val 4836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4478169" y="987349"/>
            <a:ext cx="328646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buFont typeface="Arial" panose="020B0604020202020204" pitchFamily="34" charset="0"/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ym typeface="+mn-lt"/>
              </a:rPr>
              <a:t>04 </a:t>
            </a:r>
            <a:r>
              <a:rPr lang="zh-CN" altLang="en-US" dirty="0">
                <a:sym typeface="+mn-lt"/>
              </a:rPr>
              <a:t>社团</a:t>
            </a:r>
            <a:r>
              <a:rPr lang="zh-CN" altLang="en-US" dirty="0">
                <a:sym typeface="+mn-lt"/>
              </a:rPr>
              <a:t>区别</a:t>
            </a:r>
            <a:endParaRPr lang="zh-CN" altLang="en-US" dirty="0"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95441" y="2033716"/>
            <a:ext cx="2135370" cy="1270583"/>
            <a:chOff x="1458505" y="3685777"/>
            <a:chExt cx="2135370" cy="1270583"/>
          </a:xfrm>
        </p:grpSpPr>
        <p:sp>
          <p:nvSpPr>
            <p:cNvPr id="25" name="矩形 24"/>
            <p:cNvSpPr/>
            <p:nvPr/>
          </p:nvSpPr>
          <p:spPr>
            <a:xfrm>
              <a:off x="1458505" y="4582980"/>
              <a:ext cx="2135370" cy="373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人工智能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AIS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社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107856" y="3685777"/>
              <a:ext cx="785432" cy="78543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032419" y="2033716"/>
            <a:ext cx="2181372" cy="1285468"/>
            <a:chOff x="1437626" y="3685777"/>
            <a:chExt cx="2181372" cy="1285468"/>
          </a:xfrm>
        </p:grpSpPr>
        <p:sp>
          <p:nvSpPr>
            <p:cNvPr id="21" name="矩形 20"/>
            <p:cNvSpPr/>
            <p:nvPr/>
          </p:nvSpPr>
          <p:spPr>
            <a:xfrm>
              <a:off x="1437626" y="4597865"/>
              <a:ext cx="2181372" cy="373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STEAM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社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2107856" y="3685777"/>
              <a:ext cx="785432" cy="78543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407478" y="2034156"/>
            <a:ext cx="2084964" cy="1297562"/>
            <a:chOff x="1465319" y="3667802"/>
            <a:chExt cx="2084964" cy="1297562"/>
          </a:xfrm>
        </p:grpSpPr>
        <p:sp>
          <p:nvSpPr>
            <p:cNvPr id="17" name="矩形 16"/>
            <p:cNvSpPr/>
            <p:nvPr/>
          </p:nvSpPr>
          <p:spPr>
            <a:xfrm>
              <a:off x="1465319" y="4591984"/>
              <a:ext cx="2084964" cy="373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南晓机器人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社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118003" y="3667802"/>
              <a:ext cx="785432" cy="78543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A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4381677" y="2034023"/>
            <a:ext cx="0" cy="3473390"/>
          </a:xfrm>
          <a:prstGeom prst="line">
            <a:avLst/>
          </a:prstGeom>
          <a:ln w="38100">
            <a:gradFill>
              <a:gsLst>
                <a:gs pos="34000">
                  <a:srgbClr val="EFCDD3"/>
                </a:gs>
                <a:gs pos="0">
                  <a:schemeClr val="bg1"/>
                </a:gs>
                <a:gs pos="100000">
                  <a:schemeClr val="bg1"/>
                </a:gs>
                <a:gs pos="71000">
                  <a:srgbClr val="EDD9E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810324" y="2034023"/>
            <a:ext cx="0" cy="3473390"/>
          </a:xfrm>
          <a:prstGeom prst="line">
            <a:avLst/>
          </a:prstGeom>
          <a:ln w="38100">
            <a:gradFill>
              <a:gsLst>
                <a:gs pos="34000">
                  <a:srgbClr val="EFCDD3"/>
                </a:gs>
                <a:gs pos="0">
                  <a:schemeClr val="bg1"/>
                </a:gs>
                <a:gs pos="100000">
                  <a:schemeClr val="bg1"/>
                </a:gs>
                <a:gs pos="71000">
                  <a:srgbClr val="EDD9E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95450" y="3648075"/>
            <a:ext cx="19526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6B0204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重在人工智能的</a:t>
            </a:r>
            <a:r>
              <a:rPr lang="zh-CN" altLang="en-US" b="1" dirty="0">
                <a:solidFill>
                  <a:srgbClr val="6B0204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技术</a:t>
            </a:r>
            <a:r>
              <a:rPr lang="zh-CN" altLang="en-US" dirty="0">
                <a:solidFill>
                  <a:srgbClr val="6B0204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的学习。</a:t>
            </a:r>
            <a:endParaRPr lang="zh-CN" altLang="en-US" dirty="0">
              <a:solidFill>
                <a:srgbClr val="6B020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470900" y="3648075"/>
            <a:ext cx="19526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6B0204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重在</a:t>
            </a:r>
            <a:r>
              <a:rPr lang="zh-CN" altLang="en-US" dirty="0">
                <a:solidFill>
                  <a:srgbClr val="6B0204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机器人的</a:t>
            </a:r>
            <a:r>
              <a:rPr lang="zh-CN" altLang="en-US" b="1" dirty="0">
                <a:solidFill>
                  <a:srgbClr val="6B0204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技术</a:t>
            </a:r>
            <a:r>
              <a:rPr lang="zh-CN" altLang="en-US" dirty="0">
                <a:solidFill>
                  <a:srgbClr val="6B0204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的学习。</a:t>
            </a:r>
            <a:endParaRPr lang="zh-CN" altLang="en-US" dirty="0">
              <a:solidFill>
                <a:srgbClr val="6B020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68900" y="3648075"/>
            <a:ext cx="1866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kern="0" dirty="0">
                <a:solidFill>
                  <a:srgbClr val="6B0204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将人工智能的技术与机器人的设备融入</a:t>
            </a:r>
            <a:r>
              <a:rPr lang="zh-CN" altLang="en-US" b="1" kern="0" dirty="0">
                <a:solidFill>
                  <a:srgbClr val="6B0204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教育教学。</a:t>
            </a:r>
            <a:endParaRPr lang="zh-CN" altLang="en-US" b="1" kern="0" dirty="0">
              <a:solidFill>
                <a:srgbClr val="6B0204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12" grpId="0" animBg="1"/>
      <p:bldP spid="8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717804" y="-2717801"/>
            <a:ext cx="6858000" cy="1229360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20456" y="0"/>
            <a:ext cx="4180115" cy="6858000"/>
          </a:xfrm>
          <a:prstGeom prst="rect">
            <a:avLst/>
          </a:prstGeom>
          <a:solidFill>
            <a:srgbClr val="FEC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888577" y="877206"/>
            <a:ext cx="10414846" cy="5103586"/>
          </a:xfrm>
          <a:prstGeom prst="roundRect">
            <a:avLst>
              <a:gd name="adj" fmla="val 4836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4478169" y="987349"/>
            <a:ext cx="32864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buFont typeface="Arial" panose="020B0604020202020204" pitchFamily="34" charset="0"/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ym typeface="+mn-lt"/>
              </a:rPr>
              <a:t>01 </a:t>
            </a:r>
            <a:r>
              <a:rPr lang="zh-CN" altLang="en-US" dirty="0">
                <a:sym typeface="+mn-lt"/>
              </a:rPr>
              <a:t>输入此处标题</a:t>
            </a:r>
            <a:endParaRPr lang="zh-CN" altLang="en-US" dirty="0">
              <a:sym typeface="+mn-lt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2"/>
          <a:srcRect t="32106" b="31342"/>
          <a:stretch>
            <a:fillRect/>
          </a:stretch>
        </p:blipFill>
        <p:spPr>
          <a:xfrm>
            <a:off x="1475105" y="2532380"/>
            <a:ext cx="4007485" cy="1439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6715760" y="4670425"/>
            <a:ext cx="4027170" cy="82423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69" name="Straight Connector 1"/>
          <p:cNvCxnSpPr/>
          <p:nvPr/>
        </p:nvCxnSpPr>
        <p:spPr>
          <a:xfrm>
            <a:off x="6099176" y="2162629"/>
            <a:ext cx="1" cy="381816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5"/>
          <p:cNvGrpSpPr/>
          <p:nvPr/>
        </p:nvGrpSpPr>
        <p:grpSpPr>
          <a:xfrm>
            <a:off x="5594349" y="2657475"/>
            <a:ext cx="1009651" cy="1009651"/>
            <a:chOff x="4362450" y="4248150"/>
            <a:chExt cx="1162050" cy="1162050"/>
          </a:xfrm>
          <a:effectLst>
            <a:outerShdw blurRad="444500" sx="102000" sy="102000" algn="ctr" rotWithShape="0">
              <a:schemeClr val="bg1">
                <a:lumMod val="75000"/>
                <a:alpha val="40000"/>
              </a:schemeClr>
            </a:outerShdw>
          </a:effectLst>
        </p:grpSpPr>
        <p:sp>
          <p:nvSpPr>
            <p:cNvPr id="74" name="Oval 6"/>
            <p:cNvSpPr/>
            <p:nvPr/>
          </p:nvSpPr>
          <p:spPr>
            <a:xfrm>
              <a:off x="4368800" y="4248150"/>
              <a:ext cx="1155700" cy="11557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5" name="Arc 7"/>
            <p:cNvSpPr/>
            <p:nvPr/>
          </p:nvSpPr>
          <p:spPr>
            <a:xfrm>
              <a:off x="4362450" y="4248150"/>
              <a:ext cx="1162050" cy="1162050"/>
            </a:xfrm>
            <a:prstGeom prst="arc">
              <a:avLst>
                <a:gd name="adj1" fmla="val 16166403"/>
                <a:gd name="adj2" fmla="val 10982007"/>
              </a:avLst>
            </a:prstGeom>
            <a:ln w="38100">
              <a:solidFill>
                <a:srgbClr val="FFAEA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6" name="Group 8"/>
          <p:cNvGrpSpPr/>
          <p:nvPr/>
        </p:nvGrpSpPr>
        <p:grpSpPr>
          <a:xfrm rot="17100000">
            <a:off x="5594349" y="4581525"/>
            <a:ext cx="1009651" cy="1009651"/>
            <a:chOff x="4362450" y="4248150"/>
            <a:chExt cx="1162050" cy="1162050"/>
          </a:xfrm>
          <a:effectLst>
            <a:outerShdw blurRad="444500" sx="102000" sy="102000" algn="ctr" rotWithShape="0">
              <a:schemeClr val="bg1">
                <a:lumMod val="75000"/>
                <a:alpha val="40000"/>
              </a:schemeClr>
            </a:outerShdw>
          </a:effectLst>
        </p:grpSpPr>
        <p:sp>
          <p:nvSpPr>
            <p:cNvPr id="77" name="Oval 9"/>
            <p:cNvSpPr/>
            <p:nvPr/>
          </p:nvSpPr>
          <p:spPr>
            <a:xfrm>
              <a:off x="4368800" y="4248150"/>
              <a:ext cx="1155700" cy="11557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8" name="Arc 10"/>
            <p:cNvSpPr/>
            <p:nvPr/>
          </p:nvSpPr>
          <p:spPr>
            <a:xfrm>
              <a:off x="4362450" y="4248150"/>
              <a:ext cx="1162050" cy="1162050"/>
            </a:xfrm>
            <a:prstGeom prst="arc">
              <a:avLst>
                <a:gd name="adj1" fmla="val 20733423"/>
                <a:gd name="adj2" fmla="val 8023974"/>
              </a:avLst>
            </a:prstGeom>
            <a:ln w="38100">
              <a:solidFill>
                <a:srgbClr val="FFAEA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0" name="TextBox 12"/>
          <p:cNvSpPr txBox="1"/>
          <p:nvPr/>
        </p:nvSpPr>
        <p:spPr>
          <a:xfrm>
            <a:off x="5519385" y="2905780"/>
            <a:ext cx="1155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01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1" name="TextBox 13"/>
          <p:cNvSpPr txBox="1"/>
          <p:nvPr/>
        </p:nvSpPr>
        <p:spPr>
          <a:xfrm>
            <a:off x="5519385" y="4821362"/>
            <a:ext cx="1155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02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712129" y="2985441"/>
            <a:ext cx="2241974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游戏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244352" y="4815412"/>
            <a:ext cx="2241974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教育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12" grpId="0" animBg="1"/>
      <p:bldP spid="8" grpId="0" animBg="1"/>
      <p:bldP spid="5" grpId="0"/>
      <p:bldP spid="80" grpId="0"/>
      <p:bldP spid="81" grpId="0"/>
      <p:bldP spid="90" grpId="0"/>
      <p:bldP spid="9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717804" y="-2717801"/>
            <a:ext cx="6858000" cy="1229360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20456" y="0"/>
            <a:ext cx="4180115" cy="6858000"/>
          </a:xfrm>
          <a:prstGeom prst="rect">
            <a:avLst/>
          </a:prstGeom>
          <a:solidFill>
            <a:srgbClr val="FEC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888577" y="877206"/>
            <a:ext cx="10414846" cy="5103586"/>
          </a:xfrm>
          <a:prstGeom prst="roundRect">
            <a:avLst>
              <a:gd name="adj" fmla="val 4836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4478169" y="987349"/>
            <a:ext cx="328646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buFont typeface="Arial" panose="020B0604020202020204" pitchFamily="34" charset="0"/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ym typeface="+mn-lt"/>
              </a:rPr>
              <a:t>04 </a:t>
            </a:r>
            <a:r>
              <a:rPr lang="zh-CN" altLang="en-US" dirty="0">
                <a:sym typeface="+mn-lt"/>
              </a:rPr>
              <a:t>社团</a:t>
            </a:r>
            <a:r>
              <a:rPr lang="zh-CN" altLang="en-US" dirty="0">
                <a:sym typeface="+mn-lt"/>
              </a:rPr>
              <a:t>福利</a:t>
            </a:r>
            <a:endParaRPr lang="zh-CN" altLang="en-US" dirty="0">
              <a:sym typeface="+mn-lt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865630" y="2085340"/>
            <a:ext cx="8983203" cy="3892550"/>
            <a:chOff x="1876" y="2286"/>
            <a:chExt cx="16109" cy="6980"/>
          </a:xfrm>
        </p:grpSpPr>
        <p:sp>
          <p:nvSpPr>
            <p:cNvPr id="14" name="文本框 13"/>
            <p:cNvSpPr txBox="1"/>
            <p:nvPr/>
          </p:nvSpPr>
          <p:spPr>
            <a:xfrm>
              <a:off x="3775" y="2509"/>
              <a:ext cx="2408" cy="82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2400" kern="0" dirty="0">
                  <a:solidFill>
                    <a:srgbClr val="6B0204"/>
                  </a:solidFill>
                  <a:cs typeface="+mn-ea"/>
                  <a:sym typeface="+mn-lt"/>
                </a:rPr>
                <a:t>学时</a:t>
              </a:r>
              <a:endParaRPr lang="zh-CN" altLang="en-US" sz="2400" kern="0" dirty="0">
                <a:solidFill>
                  <a:srgbClr val="6B0204"/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876" y="2286"/>
              <a:ext cx="1331" cy="1331"/>
              <a:chOff x="15651" y="854"/>
              <a:chExt cx="1331" cy="1331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15651" y="854"/>
                <a:ext cx="1331" cy="1331"/>
              </a:xfrm>
              <a:prstGeom prst="ellipse">
                <a:avLst/>
              </a:prstGeom>
              <a:solidFill>
                <a:srgbClr val="FFEC43"/>
              </a:solidFill>
              <a:ln w="73025">
                <a:solidFill>
                  <a:srgbClr val="6B02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rgbClr val="6B0204"/>
                    </a:solidFill>
                    <a:cs typeface="+mn-ea"/>
                    <a:sym typeface="+mn-lt"/>
                  </a:rPr>
                  <a:t>01</a:t>
                </a:r>
                <a:endParaRPr lang="en-US" altLang="zh-CN" sz="2000" dirty="0">
                  <a:solidFill>
                    <a:srgbClr val="6B020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任意多边形 16"/>
              <p:cNvSpPr/>
              <p:nvPr/>
            </p:nvSpPr>
            <p:spPr>
              <a:xfrm>
                <a:off x="15702" y="1299"/>
                <a:ext cx="998" cy="818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1049" h="818">
                    <a:moveTo>
                      <a:pt x="18" y="0"/>
                    </a:moveTo>
                    <a:lnTo>
                      <a:pt x="18" y="2"/>
                    </a:lnTo>
                    <a:cubicBezTo>
                      <a:pt x="101" y="407"/>
                      <a:pt x="459" y="711"/>
                      <a:pt x="888" y="711"/>
                    </a:cubicBezTo>
                    <a:cubicBezTo>
                      <a:pt x="942" y="711"/>
                      <a:pt x="994" y="706"/>
                      <a:pt x="1045" y="697"/>
                    </a:cubicBezTo>
                    <a:lnTo>
                      <a:pt x="1049" y="697"/>
                    </a:lnTo>
                    <a:lnTo>
                      <a:pt x="1038" y="705"/>
                    </a:lnTo>
                    <a:cubicBezTo>
                      <a:pt x="931" y="776"/>
                      <a:pt x="803" y="818"/>
                      <a:pt x="666" y="818"/>
                    </a:cubicBezTo>
                    <a:cubicBezTo>
                      <a:pt x="298" y="818"/>
                      <a:pt x="0" y="520"/>
                      <a:pt x="0" y="153"/>
                    </a:cubicBezTo>
                    <a:cubicBezTo>
                      <a:pt x="0" y="101"/>
                      <a:pt x="6" y="51"/>
                      <a:pt x="17" y="2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C700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>
                  <a:solidFill>
                    <a:srgbClr val="6B0204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801" y="5092"/>
              <a:ext cx="2408" cy="82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2400" kern="0" dirty="0">
                  <a:solidFill>
                    <a:srgbClr val="6B0204"/>
                  </a:solidFill>
                  <a:cs typeface="+mn-ea"/>
                  <a:sym typeface="+mn-lt"/>
                </a:rPr>
                <a:t>活动章</a:t>
              </a:r>
              <a:endParaRPr lang="zh-CN" altLang="en-US" sz="2400" kern="0" dirty="0">
                <a:solidFill>
                  <a:srgbClr val="6B0204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409" y="5397"/>
              <a:ext cx="5407" cy="1057"/>
            </a:xfrm>
            <a:prstGeom prst="rect">
              <a:avLst/>
            </a:prstGeom>
          </p:spPr>
          <p:txBody>
            <a:bodyPr vert="horz" wrap="square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defRPr/>
              </a:pPr>
              <a:endParaRPr lang="zh-CN" altLang="en-US" sz="1000" kern="0" dirty="0">
                <a:solidFill>
                  <a:srgbClr val="6B0204"/>
                </a:solidFill>
                <a:cs typeface="+mn-ea"/>
                <a:sym typeface="+mn-lt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876" y="4874"/>
              <a:ext cx="1331" cy="1331"/>
              <a:chOff x="15651" y="854"/>
              <a:chExt cx="1331" cy="133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15651" y="854"/>
                <a:ext cx="1331" cy="1331"/>
              </a:xfrm>
              <a:prstGeom prst="ellipse">
                <a:avLst/>
              </a:prstGeom>
              <a:solidFill>
                <a:srgbClr val="FFEC43"/>
              </a:solidFill>
              <a:ln w="73025">
                <a:solidFill>
                  <a:srgbClr val="6B02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rgbClr val="6B0204"/>
                    </a:solidFill>
                    <a:cs typeface="+mn-ea"/>
                    <a:sym typeface="+mn-lt"/>
                  </a:rPr>
                  <a:t>02</a:t>
                </a:r>
                <a:endParaRPr lang="en-US" altLang="zh-CN" sz="2000">
                  <a:solidFill>
                    <a:srgbClr val="6B020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15702" y="1299"/>
                <a:ext cx="998" cy="818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1049" h="818">
                    <a:moveTo>
                      <a:pt x="18" y="0"/>
                    </a:moveTo>
                    <a:lnTo>
                      <a:pt x="18" y="2"/>
                    </a:lnTo>
                    <a:cubicBezTo>
                      <a:pt x="101" y="407"/>
                      <a:pt x="459" y="711"/>
                      <a:pt x="888" y="711"/>
                    </a:cubicBezTo>
                    <a:cubicBezTo>
                      <a:pt x="942" y="711"/>
                      <a:pt x="994" y="706"/>
                      <a:pt x="1045" y="697"/>
                    </a:cubicBezTo>
                    <a:lnTo>
                      <a:pt x="1049" y="697"/>
                    </a:lnTo>
                    <a:lnTo>
                      <a:pt x="1038" y="705"/>
                    </a:lnTo>
                    <a:cubicBezTo>
                      <a:pt x="931" y="776"/>
                      <a:pt x="803" y="818"/>
                      <a:pt x="666" y="818"/>
                    </a:cubicBezTo>
                    <a:cubicBezTo>
                      <a:pt x="298" y="818"/>
                      <a:pt x="0" y="520"/>
                      <a:pt x="0" y="153"/>
                    </a:cubicBezTo>
                    <a:cubicBezTo>
                      <a:pt x="0" y="101"/>
                      <a:pt x="6" y="51"/>
                      <a:pt x="17" y="2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C700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>
                  <a:solidFill>
                    <a:srgbClr val="6B0204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3713" y="7820"/>
              <a:ext cx="2527" cy="82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2400" kern="0" dirty="0">
                  <a:solidFill>
                    <a:srgbClr val="6B0204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竞赛机会</a:t>
              </a:r>
              <a:endParaRPr lang="zh-CN" altLang="en-US" sz="2400" kern="0" dirty="0">
                <a:solidFill>
                  <a:srgbClr val="6B0204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876" y="7686"/>
              <a:ext cx="1331" cy="1331"/>
              <a:chOff x="15651" y="854"/>
              <a:chExt cx="1331" cy="1331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15651" y="854"/>
                <a:ext cx="1331" cy="1331"/>
              </a:xfrm>
              <a:prstGeom prst="ellipse">
                <a:avLst/>
              </a:prstGeom>
              <a:solidFill>
                <a:srgbClr val="FFEC43"/>
              </a:solidFill>
              <a:ln w="73025">
                <a:solidFill>
                  <a:srgbClr val="6B02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rgbClr val="6B0204"/>
                    </a:solidFill>
                    <a:cs typeface="+mn-ea"/>
                    <a:sym typeface="+mn-lt"/>
                  </a:rPr>
                  <a:t>03</a:t>
                </a:r>
                <a:endParaRPr lang="en-US" altLang="zh-CN" sz="2000">
                  <a:solidFill>
                    <a:srgbClr val="6B020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15702" y="1299"/>
                <a:ext cx="998" cy="818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1049" h="818">
                    <a:moveTo>
                      <a:pt x="18" y="0"/>
                    </a:moveTo>
                    <a:lnTo>
                      <a:pt x="18" y="2"/>
                    </a:lnTo>
                    <a:cubicBezTo>
                      <a:pt x="101" y="407"/>
                      <a:pt x="459" y="711"/>
                      <a:pt x="888" y="711"/>
                    </a:cubicBezTo>
                    <a:cubicBezTo>
                      <a:pt x="942" y="711"/>
                      <a:pt x="994" y="706"/>
                      <a:pt x="1045" y="697"/>
                    </a:cubicBezTo>
                    <a:lnTo>
                      <a:pt x="1049" y="697"/>
                    </a:lnTo>
                    <a:lnTo>
                      <a:pt x="1038" y="705"/>
                    </a:lnTo>
                    <a:cubicBezTo>
                      <a:pt x="931" y="776"/>
                      <a:pt x="803" y="818"/>
                      <a:pt x="666" y="818"/>
                    </a:cubicBezTo>
                    <a:cubicBezTo>
                      <a:pt x="298" y="818"/>
                      <a:pt x="0" y="520"/>
                      <a:pt x="0" y="153"/>
                    </a:cubicBezTo>
                    <a:cubicBezTo>
                      <a:pt x="0" y="101"/>
                      <a:pt x="6" y="51"/>
                      <a:pt x="17" y="2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C700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>
                  <a:solidFill>
                    <a:srgbClr val="6B0204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12134" y="2675"/>
              <a:ext cx="4812" cy="82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2400" kern="0" dirty="0">
                  <a:solidFill>
                    <a:srgbClr val="6B0204"/>
                  </a:solidFill>
                  <a:cs typeface="+mn-ea"/>
                  <a:sym typeface="+mn-lt"/>
                </a:rPr>
                <a:t>指导老师专业辅导</a:t>
              </a:r>
              <a:endParaRPr lang="zh-CN" altLang="en-US" sz="2400" kern="0" dirty="0">
                <a:solidFill>
                  <a:srgbClr val="6B0204"/>
                </a:solidFill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2100" y="2809"/>
              <a:ext cx="5407" cy="1057"/>
            </a:xfrm>
            <a:prstGeom prst="rect">
              <a:avLst/>
            </a:prstGeom>
          </p:spPr>
          <p:txBody>
            <a:bodyPr vert="horz" wrap="square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defRPr/>
              </a:pPr>
              <a:endParaRPr lang="zh-CN" altLang="en-US" sz="1000" kern="0" dirty="0">
                <a:solidFill>
                  <a:srgbClr val="6B0204"/>
                </a:solidFill>
                <a:cs typeface="+mn-ea"/>
                <a:sym typeface="+mn-lt"/>
              </a:endParaRPr>
            </a:p>
            <a:p>
              <a:pPr algn="l">
                <a:lnSpc>
                  <a:spcPct val="150000"/>
                </a:lnSpc>
                <a:defRPr/>
              </a:pPr>
              <a:endParaRPr lang="zh-CN" altLang="en-US" sz="1000" kern="0" dirty="0">
                <a:solidFill>
                  <a:srgbClr val="6B0204"/>
                </a:solidFill>
                <a:cs typeface="+mn-ea"/>
                <a:sym typeface="+mn-lt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10119" y="2429"/>
              <a:ext cx="1420" cy="1243"/>
              <a:chOff x="15203" y="997"/>
              <a:chExt cx="1420" cy="1243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15263" y="997"/>
                <a:ext cx="1360" cy="1234"/>
              </a:xfrm>
              <a:prstGeom prst="ellipse">
                <a:avLst/>
              </a:prstGeom>
              <a:solidFill>
                <a:srgbClr val="FFEC43"/>
              </a:solidFill>
              <a:ln w="73025">
                <a:solidFill>
                  <a:srgbClr val="6B02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rgbClr val="6B0204"/>
                    </a:solidFill>
                    <a:cs typeface="+mn-ea"/>
                    <a:sym typeface="+mn-lt"/>
                  </a:rPr>
                  <a:t>04</a:t>
                </a:r>
                <a:endParaRPr lang="en-US" altLang="zh-CN" sz="2000" dirty="0">
                  <a:solidFill>
                    <a:srgbClr val="6B020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15203" y="1422"/>
                <a:ext cx="998" cy="818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1049" h="818">
                    <a:moveTo>
                      <a:pt x="18" y="0"/>
                    </a:moveTo>
                    <a:lnTo>
                      <a:pt x="18" y="2"/>
                    </a:lnTo>
                    <a:cubicBezTo>
                      <a:pt x="101" y="407"/>
                      <a:pt x="459" y="711"/>
                      <a:pt x="888" y="711"/>
                    </a:cubicBezTo>
                    <a:cubicBezTo>
                      <a:pt x="942" y="711"/>
                      <a:pt x="994" y="706"/>
                      <a:pt x="1045" y="697"/>
                    </a:cubicBezTo>
                    <a:lnTo>
                      <a:pt x="1049" y="697"/>
                    </a:lnTo>
                    <a:lnTo>
                      <a:pt x="1038" y="705"/>
                    </a:lnTo>
                    <a:cubicBezTo>
                      <a:pt x="931" y="776"/>
                      <a:pt x="803" y="818"/>
                      <a:pt x="666" y="818"/>
                    </a:cubicBezTo>
                    <a:cubicBezTo>
                      <a:pt x="298" y="818"/>
                      <a:pt x="0" y="520"/>
                      <a:pt x="0" y="153"/>
                    </a:cubicBezTo>
                    <a:cubicBezTo>
                      <a:pt x="0" y="101"/>
                      <a:pt x="6" y="51"/>
                      <a:pt x="17" y="2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C700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>
                  <a:solidFill>
                    <a:srgbClr val="6B0204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7" name="文本框 46"/>
            <p:cNvSpPr txBox="1"/>
            <p:nvPr/>
          </p:nvSpPr>
          <p:spPr>
            <a:xfrm>
              <a:off x="12134" y="5257"/>
              <a:ext cx="5851" cy="77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2200" kern="0" dirty="0">
                  <a:solidFill>
                    <a:srgbClr val="6B0204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优秀学长学姐辅导专业课</a:t>
              </a:r>
              <a:endParaRPr lang="zh-CN" altLang="en-US" sz="2200" kern="0" dirty="0">
                <a:solidFill>
                  <a:srgbClr val="6B0204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2100" y="5397"/>
              <a:ext cx="5407" cy="1057"/>
            </a:xfrm>
            <a:prstGeom prst="rect">
              <a:avLst/>
            </a:prstGeom>
          </p:spPr>
          <p:txBody>
            <a:bodyPr vert="horz" wrap="square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defRPr/>
              </a:pPr>
              <a:endParaRPr lang="zh-CN" altLang="en-US" sz="1000" kern="0" dirty="0">
                <a:solidFill>
                  <a:srgbClr val="6B0204"/>
                </a:solidFill>
                <a:cs typeface="+mn-ea"/>
                <a:sym typeface="+mn-lt"/>
              </a:endParaRPr>
            </a:p>
            <a:p>
              <a:pPr algn="l">
                <a:lnSpc>
                  <a:spcPct val="150000"/>
                </a:lnSpc>
                <a:defRPr/>
              </a:pPr>
              <a:endParaRPr lang="zh-CN" altLang="en-US" sz="1000" kern="0" dirty="0">
                <a:solidFill>
                  <a:srgbClr val="6B0204"/>
                </a:solidFill>
                <a:cs typeface="+mn-ea"/>
                <a:sym typeface="+mn-lt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0259" y="4874"/>
              <a:ext cx="1331" cy="1331"/>
              <a:chOff x="15343" y="854"/>
              <a:chExt cx="1331" cy="1331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15343" y="854"/>
                <a:ext cx="1331" cy="1331"/>
              </a:xfrm>
              <a:prstGeom prst="ellipse">
                <a:avLst/>
              </a:prstGeom>
              <a:solidFill>
                <a:srgbClr val="FFEC43"/>
              </a:solidFill>
              <a:ln w="73025">
                <a:solidFill>
                  <a:srgbClr val="6B02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rgbClr val="6B0204"/>
                    </a:solidFill>
                    <a:cs typeface="+mn-ea"/>
                    <a:sym typeface="+mn-lt"/>
                  </a:rPr>
                  <a:t>05</a:t>
                </a:r>
                <a:endParaRPr lang="en-US" altLang="zh-CN" sz="2000" dirty="0">
                  <a:solidFill>
                    <a:srgbClr val="6B020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任意多边形 50"/>
              <p:cNvSpPr/>
              <p:nvPr/>
            </p:nvSpPr>
            <p:spPr>
              <a:xfrm>
                <a:off x="15394" y="1299"/>
                <a:ext cx="998" cy="818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1049" h="818">
                    <a:moveTo>
                      <a:pt x="18" y="0"/>
                    </a:moveTo>
                    <a:lnTo>
                      <a:pt x="18" y="2"/>
                    </a:lnTo>
                    <a:cubicBezTo>
                      <a:pt x="101" y="407"/>
                      <a:pt x="459" y="711"/>
                      <a:pt x="888" y="711"/>
                    </a:cubicBezTo>
                    <a:cubicBezTo>
                      <a:pt x="942" y="711"/>
                      <a:pt x="994" y="706"/>
                      <a:pt x="1045" y="697"/>
                    </a:cubicBezTo>
                    <a:lnTo>
                      <a:pt x="1049" y="697"/>
                    </a:lnTo>
                    <a:lnTo>
                      <a:pt x="1038" y="705"/>
                    </a:lnTo>
                    <a:cubicBezTo>
                      <a:pt x="931" y="776"/>
                      <a:pt x="803" y="818"/>
                      <a:pt x="666" y="818"/>
                    </a:cubicBezTo>
                    <a:cubicBezTo>
                      <a:pt x="298" y="818"/>
                      <a:pt x="0" y="520"/>
                      <a:pt x="0" y="153"/>
                    </a:cubicBezTo>
                    <a:cubicBezTo>
                      <a:pt x="0" y="101"/>
                      <a:pt x="6" y="51"/>
                      <a:pt x="17" y="2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C700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>
                  <a:solidFill>
                    <a:srgbClr val="6B0204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12151" y="8020"/>
              <a:ext cx="5558" cy="77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2200" kern="0" dirty="0">
                  <a:solidFill>
                    <a:srgbClr val="6B0204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机器人实验室参观摸索</a:t>
              </a:r>
              <a:endParaRPr lang="zh-CN" altLang="en-US" sz="2200" kern="0" dirty="0">
                <a:solidFill>
                  <a:srgbClr val="6B0204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12100" y="8209"/>
              <a:ext cx="5407" cy="1057"/>
            </a:xfrm>
            <a:prstGeom prst="rect">
              <a:avLst/>
            </a:prstGeom>
          </p:spPr>
          <p:txBody>
            <a:bodyPr vert="horz" wrap="square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defRPr/>
              </a:pPr>
              <a:endParaRPr lang="zh-CN" altLang="en-US" sz="1000" kern="0" dirty="0">
                <a:solidFill>
                  <a:srgbClr val="6B0204"/>
                </a:solidFill>
                <a:cs typeface="+mn-ea"/>
                <a:sym typeface="+mn-lt"/>
              </a:endParaRPr>
            </a:p>
            <a:p>
              <a:pPr algn="l">
                <a:lnSpc>
                  <a:spcPct val="150000"/>
                </a:lnSpc>
                <a:defRPr/>
              </a:pPr>
              <a:endParaRPr lang="zh-CN" altLang="en-US" sz="1000" kern="0" dirty="0">
                <a:solidFill>
                  <a:srgbClr val="6B0204"/>
                </a:solidFill>
                <a:cs typeface="+mn-ea"/>
                <a:sym typeface="+mn-lt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10358" y="7741"/>
              <a:ext cx="1331" cy="1331"/>
              <a:chOff x="15442" y="909"/>
              <a:chExt cx="1331" cy="1331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15442" y="909"/>
                <a:ext cx="1331" cy="1331"/>
              </a:xfrm>
              <a:prstGeom prst="ellipse">
                <a:avLst/>
              </a:prstGeom>
              <a:solidFill>
                <a:srgbClr val="FFEC43"/>
              </a:solidFill>
              <a:ln w="73025">
                <a:solidFill>
                  <a:srgbClr val="6B02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rgbClr val="6B0204"/>
                    </a:solidFill>
                    <a:cs typeface="+mn-ea"/>
                    <a:sym typeface="+mn-lt"/>
                  </a:rPr>
                  <a:t>06</a:t>
                </a:r>
                <a:endParaRPr lang="en-US" altLang="zh-CN" sz="2000" dirty="0">
                  <a:solidFill>
                    <a:srgbClr val="6B020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" name="任意多边形 55"/>
              <p:cNvSpPr/>
              <p:nvPr/>
            </p:nvSpPr>
            <p:spPr>
              <a:xfrm>
                <a:off x="15456" y="1299"/>
                <a:ext cx="998" cy="818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1049" h="818">
                    <a:moveTo>
                      <a:pt x="18" y="0"/>
                    </a:moveTo>
                    <a:lnTo>
                      <a:pt x="18" y="2"/>
                    </a:lnTo>
                    <a:cubicBezTo>
                      <a:pt x="101" y="407"/>
                      <a:pt x="459" y="711"/>
                      <a:pt x="888" y="711"/>
                    </a:cubicBezTo>
                    <a:cubicBezTo>
                      <a:pt x="942" y="711"/>
                      <a:pt x="994" y="706"/>
                      <a:pt x="1045" y="697"/>
                    </a:cubicBezTo>
                    <a:lnTo>
                      <a:pt x="1049" y="697"/>
                    </a:lnTo>
                    <a:lnTo>
                      <a:pt x="1038" y="705"/>
                    </a:lnTo>
                    <a:cubicBezTo>
                      <a:pt x="931" y="776"/>
                      <a:pt x="803" y="818"/>
                      <a:pt x="666" y="818"/>
                    </a:cubicBezTo>
                    <a:cubicBezTo>
                      <a:pt x="298" y="818"/>
                      <a:pt x="0" y="520"/>
                      <a:pt x="0" y="153"/>
                    </a:cubicBezTo>
                    <a:cubicBezTo>
                      <a:pt x="0" y="101"/>
                      <a:pt x="6" y="51"/>
                      <a:pt x="17" y="2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C700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>
                  <a:solidFill>
                    <a:srgbClr val="6B0204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12" grpId="0" animBg="1"/>
      <p:bldP spid="8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717804" y="-2717801"/>
            <a:ext cx="6858000" cy="1229360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367314" y="0"/>
            <a:ext cx="5484586" cy="6858000"/>
          </a:xfrm>
          <a:prstGeom prst="rect">
            <a:avLst/>
          </a:prstGeom>
          <a:solidFill>
            <a:srgbClr val="FEC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1422400" y="1136429"/>
            <a:ext cx="9372600" cy="4615847"/>
          </a:xfrm>
          <a:prstGeom prst="roundRect">
            <a:avLst>
              <a:gd name="adj" fmla="val 4836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5400000">
            <a:off x="5933382" y="3509127"/>
            <a:ext cx="647277" cy="3839020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4180700" y="1127482"/>
            <a:ext cx="3867512" cy="1195720"/>
            <a:chOff x="5321299" y="1297916"/>
            <a:chExt cx="3867512" cy="119572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 rot="10800000">
              <a:off x="5321299" y="1306864"/>
              <a:ext cx="2016125" cy="1186772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 rot="10800000">
              <a:off x="7172686" y="1297916"/>
              <a:ext cx="2016125" cy="1186772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2337318" y="2947204"/>
            <a:ext cx="7593165" cy="1475065"/>
            <a:chOff x="2337318" y="2947204"/>
            <a:chExt cx="7593165" cy="1475065"/>
          </a:xfrm>
        </p:grpSpPr>
        <p:sp>
          <p:nvSpPr>
            <p:cNvPr id="13" name="文本框 12"/>
            <p:cNvSpPr txBox="1"/>
            <p:nvPr/>
          </p:nvSpPr>
          <p:spPr>
            <a:xfrm>
              <a:off x="2337318" y="2977009"/>
              <a:ext cx="1286733" cy="1445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  <a:cs typeface="+mn-ea"/>
                  <a:sym typeface="+mn-lt"/>
                </a:rPr>
                <a:t>答</a:t>
              </a:r>
              <a:endParaRPr lang="zh-CN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3985948" y="3136404"/>
              <a:ext cx="0" cy="1066800"/>
            </a:xfrm>
            <a:prstGeom prst="line">
              <a:avLst/>
            </a:prstGeom>
            <a:ln w="38100">
              <a:gradFill>
                <a:gsLst>
                  <a:gs pos="34000">
                    <a:srgbClr val="EFCDD3"/>
                  </a:gs>
                  <a:gs pos="0">
                    <a:schemeClr val="bg1"/>
                  </a:gs>
                  <a:gs pos="100000">
                    <a:schemeClr val="bg1"/>
                  </a:gs>
                  <a:gs pos="71000">
                    <a:srgbClr val="EDD9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4347219" y="2963714"/>
              <a:ext cx="1213309" cy="1445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  <a:cs typeface="+mn-ea"/>
                  <a:sym typeface="+mn-lt"/>
                </a:rPr>
                <a:t>疑</a:t>
              </a:r>
              <a:endParaRPr lang="zh-CN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+mn-ea"/>
                <a:sym typeface="+mn-lt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6284013" y="3152279"/>
              <a:ext cx="0" cy="1066800"/>
            </a:xfrm>
            <a:prstGeom prst="line">
              <a:avLst/>
            </a:prstGeom>
            <a:ln w="38100">
              <a:gradFill>
                <a:gsLst>
                  <a:gs pos="34000">
                    <a:srgbClr val="EFCDD3"/>
                  </a:gs>
                  <a:gs pos="0">
                    <a:schemeClr val="bg1"/>
                  </a:gs>
                  <a:gs pos="100000">
                    <a:schemeClr val="bg1"/>
                  </a:gs>
                  <a:gs pos="71000">
                    <a:srgbClr val="EDD9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6684698" y="2963308"/>
              <a:ext cx="1213309" cy="1445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  <a:cs typeface="+mn-ea"/>
                  <a:sym typeface="+mn-lt"/>
                </a:rPr>
                <a:t>解</a:t>
              </a:r>
              <a:endParaRPr lang="zh-CN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+mn-ea"/>
                <a:sym typeface="+mn-lt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8298868" y="3166884"/>
              <a:ext cx="0" cy="1066800"/>
            </a:xfrm>
            <a:prstGeom prst="line">
              <a:avLst/>
            </a:prstGeom>
            <a:ln w="38100">
              <a:gradFill>
                <a:gsLst>
                  <a:gs pos="34000">
                    <a:srgbClr val="EFCDD3"/>
                  </a:gs>
                  <a:gs pos="0">
                    <a:schemeClr val="bg1"/>
                  </a:gs>
                  <a:gs pos="100000">
                    <a:schemeClr val="bg1"/>
                  </a:gs>
                  <a:gs pos="71000">
                    <a:srgbClr val="EDD9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8717174" y="2963714"/>
              <a:ext cx="1213309" cy="1445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  <a:cs typeface="+mn-ea"/>
                  <a:sym typeface="+mn-lt"/>
                </a:rPr>
                <a:t>惑</a:t>
              </a:r>
              <a:endParaRPr lang="zh-CN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700352" y="2947204"/>
              <a:ext cx="1213309" cy="1445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1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717804" y="-2717801"/>
            <a:ext cx="6858000" cy="1229360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367314" y="0"/>
            <a:ext cx="5484586" cy="6858000"/>
          </a:xfrm>
          <a:prstGeom prst="rect">
            <a:avLst/>
          </a:prstGeom>
          <a:solidFill>
            <a:srgbClr val="FEC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1422400" y="1136429"/>
            <a:ext cx="9372600" cy="4615847"/>
          </a:xfrm>
          <a:prstGeom prst="roundRect">
            <a:avLst>
              <a:gd name="adj" fmla="val 4836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5400000">
            <a:off x="5933382" y="3509127"/>
            <a:ext cx="647277" cy="3839020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4180700" y="1127482"/>
            <a:ext cx="3867512" cy="1195720"/>
            <a:chOff x="5321299" y="1297916"/>
            <a:chExt cx="3867512" cy="119572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 rot="10800000">
              <a:off x="5321299" y="1306864"/>
              <a:ext cx="2016125" cy="1186772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 rot="10800000">
              <a:off x="7172686" y="1297916"/>
              <a:ext cx="2016125" cy="1186772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2337318" y="2947204"/>
            <a:ext cx="7576343" cy="1476355"/>
            <a:chOff x="2337318" y="2947204"/>
            <a:chExt cx="7576343" cy="1476355"/>
          </a:xfrm>
        </p:grpSpPr>
        <p:sp>
          <p:nvSpPr>
            <p:cNvPr id="13" name="文本框 12"/>
            <p:cNvSpPr txBox="1"/>
            <p:nvPr/>
          </p:nvSpPr>
          <p:spPr>
            <a:xfrm>
              <a:off x="2337318" y="2977009"/>
              <a:ext cx="128673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  <a:cs typeface="+mn-ea"/>
                  <a:sym typeface="+mn-lt"/>
                </a:rPr>
                <a:t>感</a:t>
              </a:r>
              <a:endParaRPr lang="zh-CN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3799258" y="3166884"/>
              <a:ext cx="0" cy="1066800"/>
            </a:xfrm>
            <a:prstGeom prst="line">
              <a:avLst/>
            </a:prstGeom>
            <a:ln w="38100">
              <a:gradFill>
                <a:gsLst>
                  <a:gs pos="34000">
                    <a:srgbClr val="EFCDD3"/>
                  </a:gs>
                  <a:gs pos="0">
                    <a:schemeClr val="bg1"/>
                  </a:gs>
                  <a:gs pos="100000">
                    <a:schemeClr val="bg1"/>
                  </a:gs>
                  <a:gs pos="71000">
                    <a:srgbClr val="EDD9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3931294" y="2972604"/>
              <a:ext cx="121330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  <a:cs typeface="+mn-ea"/>
                  <a:sym typeface="+mn-lt"/>
                </a:rPr>
                <a:t>谢</a:t>
              </a:r>
              <a:endParaRPr lang="zh-CN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+mn-ea"/>
                <a:sym typeface="+mn-lt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5342308" y="3166884"/>
              <a:ext cx="0" cy="1066800"/>
            </a:xfrm>
            <a:prstGeom prst="line">
              <a:avLst/>
            </a:prstGeom>
            <a:ln w="38100">
              <a:gradFill>
                <a:gsLst>
                  <a:gs pos="34000">
                    <a:srgbClr val="EFCDD3"/>
                  </a:gs>
                  <a:gs pos="0">
                    <a:schemeClr val="bg1"/>
                  </a:gs>
                  <a:gs pos="100000">
                    <a:schemeClr val="bg1"/>
                  </a:gs>
                  <a:gs pos="71000">
                    <a:srgbClr val="EDD9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6904408" y="3166884"/>
              <a:ext cx="0" cy="1066800"/>
            </a:xfrm>
            <a:prstGeom prst="line">
              <a:avLst/>
            </a:prstGeom>
            <a:ln w="38100">
              <a:gradFill>
                <a:gsLst>
                  <a:gs pos="34000">
                    <a:srgbClr val="EFCDD3"/>
                  </a:gs>
                  <a:gs pos="0">
                    <a:schemeClr val="bg1"/>
                  </a:gs>
                  <a:gs pos="100000">
                    <a:schemeClr val="bg1"/>
                  </a:gs>
                  <a:gs pos="71000">
                    <a:srgbClr val="EDD9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7057919" y="2959904"/>
              <a:ext cx="1213309" cy="1445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  <a:cs typeface="+mn-ea"/>
                  <a:sym typeface="+mn-lt"/>
                </a:rPr>
                <a:t>聆</a:t>
              </a:r>
              <a:endParaRPr lang="zh-CN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8481079" y="3185465"/>
              <a:ext cx="0" cy="1066800"/>
            </a:xfrm>
            <a:prstGeom prst="line">
              <a:avLst/>
            </a:prstGeom>
            <a:ln w="38100">
              <a:gradFill>
                <a:gsLst>
                  <a:gs pos="34000">
                    <a:srgbClr val="EFCDD3"/>
                  </a:gs>
                  <a:gs pos="0">
                    <a:schemeClr val="bg1"/>
                  </a:gs>
                  <a:gs pos="100000">
                    <a:schemeClr val="bg1"/>
                  </a:gs>
                  <a:gs pos="71000">
                    <a:srgbClr val="EDD9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8700352" y="2947204"/>
              <a:ext cx="1213309" cy="1445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  <a:cs typeface="+mn-ea"/>
                  <a:sym typeface="+mn-lt"/>
                </a:rPr>
                <a:t>听</a:t>
              </a:r>
              <a:endParaRPr lang="zh-CN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12" grpId="0" bldLvl="0" animBg="1"/>
      <p:bldP spid="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717804" y="-2717801"/>
            <a:ext cx="6858000" cy="1229360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20456" y="0"/>
            <a:ext cx="4180115" cy="6858000"/>
          </a:xfrm>
          <a:prstGeom prst="rect">
            <a:avLst/>
          </a:prstGeom>
          <a:solidFill>
            <a:srgbClr val="FEC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888577" y="877206"/>
            <a:ext cx="10414846" cy="5103586"/>
          </a:xfrm>
          <a:prstGeom prst="roundRect">
            <a:avLst>
              <a:gd name="adj" fmla="val 4836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233548" y="3025481"/>
            <a:ext cx="559904" cy="561701"/>
            <a:chOff x="2190198" y="2228556"/>
            <a:chExt cx="559904" cy="561701"/>
          </a:xfrm>
        </p:grpSpPr>
        <p:sp>
          <p:nvSpPr>
            <p:cNvPr id="18" name="椭圆 17"/>
            <p:cNvSpPr/>
            <p:nvPr/>
          </p:nvSpPr>
          <p:spPr bwMode="auto">
            <a:xfrm>
              <a:off x="2190198" y="2228556"/>
              <a:ext cx="559904" cy="559904"/>
            </a:xfrm>
            <a:prstGeom prst="ellipse">
              <a:avLst/>
            </a:prstGeom>
            <a:solidFill>
              <a:srgbClr val="FFAEA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284557" y="2267037"/>
              <a:ext cx="310115" cy="5232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>
              <a:defPPr>
                <a:defRPr lang="zh-CN"/>
              </a:defPPr>
              <a:lvl1pPr marR="0" indent="0" defTabSz="912495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 kumimoji="0" sz="28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FZKai-Z03S" panose="03000509000000000000" pitchFamily="65" charset="-122"/>
                </a:defRPr>
              </a:lvl1pPr>
            </a:lstStyle>
            <a:p>
              <a:r>
                <a:rPr lang="en-US" altLang="zh-CN" b="1" dirty="0"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lang="zh-CN" altLang="en-US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646423" y="3025481"/>
            <a:ext cx="559904" cy="559904"/>
            <a:chOff x="2190198" y="2228556"/>
            <a:chExt cx="559904" cy="559904"/>
          </a:xfrm>
        </p:grpSpPr>
        <p:sp>
          <p:nvSpPr>
            <p:cNvPr id="21" name="椭圆 20"/>
            <p:cNvSpPr/>
            <p:nvPr/>
          </p:nvSpPr>
          <p:spPr bwMode="auto">
            <a:xfrm>
              <a:off x="2190198" y="2228556"/>
              <a:ext cx="559904" cy="559904"/>
            </a:xfrm>
            <a:prstGeom prst="ellipse">
              <a:avLst/>
            </a:prstGeom>
            <a:solidFill>
              <a:srgbClr val="FFAEA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defTabSz="9124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299940" y="2251523"/>
              <a:ext cx="310115" cy="46166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>
              <a:defPPr>
                <a:defRPr lang="zh-CN"/>
              </a:defPPr>
              <a:lvl1pPr marR="0" indent="0" defTabSz="912495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 kumimoji="0" sz="2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  <a:ea typeface="FZKai-Z03S" panose="03000509000000000000" pitchFamily="65" charset="-122"/>
                </a:defRPr>
              </a:lvl1pPr>
            </a:lstStyle>
            <a:p>
              <a:r>
                <a:rPr lang="en-US" altLang="zh-CN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013114" y="3025481"/>
            <a:ext cx="559904" cy="559904"/>
            <a:chOff x="2190198" y="2228556"/>
            <a:chExt cx="559904" cy="559904"/>
          </a:xfrm>
        </p:grpSpPr>
        <p:sp>
          <p:nvSpPr>
            <p:cNvPr id="24" name="椭圆 23"/>
            <p:cNvSpPr/>
            <p:nvPr/>
          </p:nvSpPr>
          <p:spPr bwMode="auto">
            <a:xfrm>
              <a:off x="2190198" y="2228556"/>
              <a:ext cx="559904" cy="559904"/>
            </a:xfrm>
            <a:prstGeom prst="ellipse">
              <a:avLst/>
            </a:prstGeom>
            <a:solidFill>
              <a:srgbClr val="FFAEA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defTabSz="9124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285790" y="2255641"/>
              <a:ext cx="310115" cy="46166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>
              <a:defPPr>
                <a:defRPr lang="zh-CN"/>
              </a:defPPr>
              <a:lvl1pPr defTabSz="912495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latin typeface="Arial" panose="020B0604020202020204" pitchFamily="34" charset="0"/>
                  <a:ea typeface="FZKai-Z03S" panose="03000509000000000000" pitchFamily="65" charset="-122"/>
                </a:defRPr>
              </a:lvl1pPr>
            </a:lstStyle>
            <a:p>
              <a:r>
                <a:rPr lang="en-US" altLang="zh-CN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379805" y="3025481"/>
            <a:ext cx="559904" cy="559904"/>
            <a:chOff x="2190198" y="2228556"/>
            <a:chExt cx="559904" cy="559904"/>
          </a:xfrm>
        </p:grpSpPr>
        <p:sp>
          <p:nvSpPr>
            <p:cNvPr id="27" name="椭圆 26"/>
            <p:cNvSpPr/>
            <p:nvPr/>
          </p:nvSpPr>
          <p:spPr bwMode="auto">
            <a:xfrm>
              <a:off x="2190198" y="2228556"/>
              <a:ext cx="559904" cy="559904"/>
            </a:xfrm>
            <a:prstGeom prst="ellipse">
              <a:avLst/>
            </a:prstGeom>
            <a:solidFill>
              <a:srgbClr val="FFAEA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defTabSz="91249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275370" y="2266902"/>
              <a:ext cx="310115" cy="46166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>
              <a:defPPr>
                <a:defRPr lang="zh-CN"/>
              </a:defPPr>
              <a:lvl1pPr defTabSz="912495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latin typeface="Arial" panose="020B0604020202020204" pitchFamily="34" charset="0"/>
                  <a:ea typeface="FZKai-Z03S" panose="03000509000000000000" pitchFamily="65" charset="-122"/>
                </a:defRPr>
              </a:lvl1pPr>
            </a:lstStyle>
            <a:p>
              <a:r>
                <a:rPr lang="en-US" altLang="zh-CN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9" name="文本框 6"/>
          <p:cNvSpPr txBox="1">
            <a:spLocks noChangeArrowheads="1"/>
          </p:cNvSpPr>
          <p:nvPr/>
        </p:nvSpPr>
        <p:spPr bwMode="auto">
          <a:xfrm>
            <a:off x="1613806" y="3786758"/>
            <a:ext cx="1820654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什么是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STEAM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6"/>
          <p:cNvSpPr txBox="1">
            <a:spLocks noChangeArrowheads="1"/>
          </p:cNvSpPr>
          <p:nvPr/>
        </p:nvSpPr>
        <p:spPr bwMode="auto">
          <a:xfrm>
            <a:off x="4023731" y="3786758"/>
            <a:ext cx="1820654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社团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介绍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文本框 6"/>
          <p:cNvSpPr txBox="1">
            <a:spLocks noChangeArrowheads="1"/>
          </p:cNvSpPr>
          <p:nvPr/>
        </p:nvSpPr>
        <p:spPr bwMode="auto">
          <a:xfrm>
            <a:off x="6387472" y="3786758"/>
            <a:ext cx="1820654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如何加入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STEAM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文本框 6"/>
          <p:cNvSpPr txBox="1">
            <a:spLocks noChangeArrowheads="1"/>
          </p:cNvSpPr>
          <p:nvPr/>
        </p:nvSpPr>
        <p:spPr bwMode="auto">
          <a:xfrm>
            <a:off x="8803072" y="3786758"/>
            <a:ext cx="1820654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答疑解惑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640928" y="-1306141"/>
            <a:ext cx="1160060" cy="6858000"/>
          </a:xfrm>
          <a:prstGeom prst="rect">
            <a:avLst/>
          </a:prstGeom>
        </p:spPr>
      </p:pic>
      <p:sp>
        <p:nvSpPr>
          <p:cNvPr id="15" name="文本框 7"/>
          <p:cNvSpPr txBox="1">
            <a:spLocks noChangeArrowheads="1"/>
          </p:cNvSpPr>
          <p:nvPr/>
        </p:nvSpPr>
        <p:spPr bwMode="auto">
          <a:xfrm>
            <a:off x="4393675" y="1494844"/>
            <a:ext cx="371242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4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CONTANTS</a:t>
            </a:r>
            <a:endParaRPr lang="zh-CN" altLang="en-US" sz="4400" b="1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12" grpId="0" animBg="1"/>
      <p:bldP spid="43" grpId="0" animBg="1"/>
      <p:bldP spid="29" grpId="0"/>
      <p:bldP spid="30" grpId="0"/>
      <p:bldP spid="31" grpId="0"/>
      <p:bldP spid="32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717804" y="-2717801"/>
            <a:ext cx="6858000" cy="1229360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20456" y="0"/>
            <a:ext cx="4180115" cy="6858000"/>
          </a:xfrm>
          <a:prstGeom prst="rect">
            <a:avLst/>
          </a:prstGeom>
          <a:solidFill>
            <a:srgbClr val="FEC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888577" y="877206"/>
            <a:ext cx="10414846" cy="5103586"/>
          </a:xfrm>
          <a:prstGeom prst="roundRect">
            <a:avLst>
              <a:gd name="adj" fmla="val 4836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106002" y="1425599"/>
            <a:ext cx="2821645" cy="4342014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5039697" y="1541713"/>
            <a:ext cx="0" cy="3901574"/>
          </a:xfrm>
          <a:prstGeom prst="line">
            <a:avLst/>
          </a:prstGeom>
          <a:ln w="38100">
            <a:gradFill>
              <a:gsLst>
                <a:gs pos="34000">
                  <a:srgbClr val="EFCDD3"/>
                </a:gs>
                <a:gs pos="0">
                  <a:schemeClr val="bg1"/>
                </a:gs>
                <a:gs pos="100000">
                  <a:schemeClr val="bg1"/>
                </a:gs>
                <a:gs pos="71000">
                  <a:srgbClr val="EDD9E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6"/>
          <p:cNvSpPr txBox="1">
            <a:spLocks noChangeArrowheads="1"/>
          </p:cNvSpPr>
          <p:nvPr/>
        </p:nvSpPr>
        <p:spPr bwMode="auto">
          <a:xfrm>
            <a:off x="5315481" y="2165220"/>
            <a:ext cx="32147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PART ONE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6"/>
          <p:cNvSpPr txBox="1">
            <a:spLocks noChangeArrowheads="1"/>
          </p:cNvSpPr>
          <p:nvPr/>
        </p:nvSpPr>
        <p:spPr bwMode="auto">
          <a:xfrm>
            <a:off x="5151748" y="3006649"/>
            <a:ext cx="4312323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什么是</a:t>
            </a:r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STEAM</a:t>
            </a:r>
            <a:endParaRPr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12" grpId="0" animBg="1"/>
      <p:bldP spid="14" grpId="0" animBg="1"/>
      <p:bldP spid="9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717804" y="-2717801"/>
            <a:ext cx="6858000" cy="1229360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20456" y="0"/>
            <a:ext cx="4180115" cy="6858000"/>
          </a:xfrm>
          <a:prstGeom prst="rect">
            <a:avLst/>
          </a:prstGeom>
          <a:solidFill>
            <a:srgbClr val="FEC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888577" y="877206"/>
            <a:ext cx="10414846" cy="5103586"/>
          </a:xfrm>
          <a:prstGeom prst="roundRect">
            <a:avLst>
              <a:gd name="adj" fmla="val 4836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4478169" y="987349"/>
            <a:ext cx="328646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01 STEAM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含义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v2-a8e5d91a8460c78699f7c1a415cc1c8c_r"/>
          <p:cNvPicPr>
            <a:picLocks noChangeAspect="1"/>
          </p:cNvPicPr>
          <p:nvPr/>
        </p:nvPicPr>
        <p:blipFill>
          <a:blip r:embed="rId2"/>
          <a:srcRect l="19490" t="29977" r="20286" b="24643"/>
          <a:stretch>
            <a:fillRect/>
          </a:stretch>
        </p:blipFill>
        <p:spPr>
          <a:xfrm>
            <a:off x="2449830" y="2286000"/>
            <a:ext cx="7342505" cy="2841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12" grpId="0" animBg="1"/>
      <p:bldP spid="8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717804" y="-2717801"/>
            <a:ext cx="6858000" cy="1229360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20456" y="0"/>
            <a:ext cx="4180115" cy="6858000"/>
          </a:xfrm>
          <a:prstGeom prst="rect">
            <a:avLst/>
          </a:prstGeom>
          <a:solidFill>
            <a:srgbClr val="FEC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888577" y="877206"/>
            <a:ext cx="10414846" cy="5103586"/>
          </a:xfrm>
          <a:prstGeom prst="roundRect">
            <a:avLst>
              <a:gd name="adj" fmla="val 4836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3395980" y="987425"/>
            <a:ext cx="545084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buFont typeface="Arial" panose="020B0604020202020204" pitchFamily="34" charset="0"/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ym typeface="+mn-lt"/>
              </a:rPr>
              <a:t>02 STEAM</a:t>
            </a:r>
            <a:r>
              <a:rPr lang="zh-CN" altLang="en-US" dirty="0">
                <a:sym typeface="+mn-lt"/>
              </a:rPr>
              <a:t>教育</a:t>
            </a:r>
            <a:r>
              <a:rPr lang="zh-CN" altLang="en-US" dirty="0">
                <a:sym typeface="+mn-lt"/>
              </a:rPr>
              <a:t>案例</a:t>
            </a:r>
            <a:endParaRPr lang="zh-CN" altLang="en-US" dirty="0"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51930" y="2221230"/>
            <a:ext cx="3478530" cy="31775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   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STEAM教育不同于传统教育，不再是简单的将传统教学内容搬到新平台上进行教授和传递，而是以人工智能、机器人为基础，融合新平台、新工具，着重于培养和提升学生的兴趣以及综合能力。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图片 9" descr="-444594de4a602c89"/>
          <p:cNvPicPr>
            <a:picLocks noChangeAspect="1"/>
          </p:cNvPicPr>
          <p:nvPr/>
        </p:nvPicPr>
        <p:blipFill>
          <a:blip r:embed="rId2"/>
          <a:srcRect l="10139" r="14861"/>
          <a:stretch>
            <a:fillRect/>
          </a:stretch>
        </p:blipFill>
        <p:spPr>
          <a:xfrm>
            <a:off x="3411220" y="2156460"/>
            <a:ext cx="2157095" cy="2157095"/>
          </a:xfrm>
          <a:prstGeom prst="ellipse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314575" y="3583940"/>
            <a:ext cx="2344420" cy="2344420"/>
            <a:chOff x="3585" y="5224"/>
            <a:chExt cx="3692" cy="3692"/>
          </a:xfrm>
        </p:grpSpPr>
        <p:sp>
          <p:nvSpPr>
            <p:cNvPr id="25" name="椭圆 24"/>
            <p:cNvSpPr/>
            <p:nvPr/>
          </p:nvSpPr>
          <p:spPr>
            <a:xfrm>
              <a:off x="3585" y="5224"/>
              <a:ext cx="3693" cy="3693"/>
            </a:xfrm>
            <a:prstGeom prst="ellipse">
              <a:avLst/>
            </a:prstGeom>
            <a:blipFill>
              <a:blip r:embed="rId3" cstate="screen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4" name="图片 3" descr="46466aab05ee583b"/>
            <p:cNvPicPr>
              <a:picLocks noChangeAspect="1"/>
            </p:cNvPicPr>
            <p:nvPr/>
          </p:nvPicPr>
          <p:blipFill>
            <a:blip r:embed="rId4"/>
            <a:srcRect l="13351" t="-278" r="15358" b="5222"/>
            <a:stretch>
              <a:fillRect/>
            </a:stretch>
          </p:blipFill>
          <p:spPr>
            <a:xfrm>
              <a:off x="3712" y="5352"/>
              <a:ext cx="3438" cy="3438"/>
            </a:xfrm>
            <a:prstGeom prst="ellipse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1196340" y="2040255"/>
            <a:ext cx="2344420" cy="2344420"/>
            <a:chOff x="2314" y="3213"/>
            <a:chExt cx="3692" cy="3692"/>
          </a:xfrm>
        </p:grpSpPr>
        <p:sp>
          <p:nvSpPr>
            <p:cNvPr id="2" name="椭圆 1"/>
            <p:cNvSpPr/>
            <p:nvPr/>
          </p:nvSpPr>
          <p:spPr>
            <a:xfrm>
              <a:off x="2314" y="3213"/>
              <a:ext cx="3693" cy="3693"/>
            </a:xfrm>
            <a:prstGeom prst="ellipse">
              <a:avLst/>
            </a:prstGeom>
            <a:blipFill>
              <a:blip r:embed="rId5" cstate="screen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" name="图片 2" descr="3c3138311994ab5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l="7129" t="213" r="17866" b="-213"/>
            <a:stretch>
              <a:fillRect/>
            </a:stretch>
          </p:blipFill>
          <p:spPr>
            <a:xfrm>
              <a:off x="2482" y="3396"/>
              <a:ext cx="3356" cy="3356"/>
            </a:xfrm>
            <a:prstGeom prst="ellipse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4482465" y="5398770"/>
            <a:ext cx="32270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“</a:t>
            </a:r>
            <a:r>
              <a:rPr lang="zh-CN" altLang="en-US"/>
              <a:t>王老师</a:t>
            </a:r>
            <a:r>
              <a:rPr lang="en-US" altLang="zh-CN"/>
              <a:t>STEAM</a:t>
            </a:r>
            <a:r>
              <a:rPr lang="zh-CN" altLang="en-US"/>
              <a:t>工作室</a:t>
            </a:r>
            <a:r>
              <a:rPr lang="en-US" altLang="zh-CN"/>
              <a:t>”</a:t>
            </a:r>
            <a:endParaRPr lang="en-US" altLang="zh-CN"/>
          </a:p>
          <a:p>
            <a:r>
              <a:rPr lang="zh-CN" altLang="en-US"/>
              <a:t>赴小学开展</a:t>
            </a:r>
            <a:r>
              <a:rPr lang="en-US" altLang="zh-CN"/>
              <a:t>STEAM</a:t>
            </a:r>
            <a:r>
              <a:rPr lang="zh-CN" altLang="en-US"/>
              <a:t>教育</a:t>
            </a:r>
            <a:r>
              <a:rPr lang="zh-CN" altLang="en-US"/>
              <a:t>实践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12" grpId="0" animBg="1"/>
      <p:bldP spid="8" grpId="0" animBg="1"/>
      <p:bldP spid="5" grpId="0"/>
      <p:bldP spid="21" grpId="0"/>
      <p:bldP spid="21" grpId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717804" y="-2717801"/>
            <a:ext cx="6858000" cy="1229360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20456" y="0"/>
            <a:ext cx="4180115" cy="6858000"/>
          </a:xfrm>
          <a:prstGeom prst="rect">
            <a:avLst/>
          </a:prstGeom>
          <a:solidFill>
            <a:srgbClr val="FEC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888577" y="877206"/>
            <a:ext cx="10414846" cy="5103586"/>
          </a:xfrm>
          <a:prstGeom prst="roundRect">
            <a:avLst>
              <a:gd name="adj" fmla="val 4836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2421890" y="987425"/>
            <a:ext cx="78346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03 STEAM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课程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介绍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77305" y="2265680"/>
            <a:ext cx="4382135" cy="311531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ts val="2200"/>
              </a:lnSpc>
            </a:pPr>
            <a:r>
              <a:rPr lang="en-US" altLang="zh-CN" sz="2000" dirty="0">
                <a:sym typeface="+mn-ea"/>
              </a:rPr>
              <a:t>STEAM</a:t>
            </a:r>
            <a:r>
              <a:rPr lang="zh-CN" altLang="en-US" sz="2000" dirty="0">
                <a:sym typeface="+mn-ea"/>
              </a:rPr>
              <a:t>课程</a:t>
            </a:r>
            <a:r>
              <a:rPr lang="en-US" altLang="zh-CN" sz="2000" dirty="0">
                <a:sym typeface="+mn-ea"/>
              </a:rPr>
              <a:t>,</a:t>
            </a:r>
            <a:r>
              <a:rPr lang="zh-CN" altLang="en-US" sz="2000" dirty="0">
                <a:sym typeface="+mn-ea"/>
              </a:rPr>
              <a:t>不单是一门课程</a:t>
            </a:r>
            <a:r>
              <a:rPr lang="en-US" altLang="zh-CN" sz="2000" dirty="0">
                <a:sym typeface="+mn-ea"/>
              </a:rPr>
              <a:t>,</a:t>
            </a:r>
            <a:r>
              <a:rPr lang="zh-CN" altLang="en-US" sz="2000" dirty="0">
                <a:sym typeface="+mn-ea"/>
              </a:rPr>
              <a:t>他更是一种更有效的教学方法。是学科与生活的高度结合</a:t>
            </a:r>
            <a:r>
              <a:rPr lang="en-US" altLang="zh-CN" sz="2000" dirty="0">
                <a:sym typeface="+mn-ea"/>
              </a:rPr>
              <a:t>,</a:t>
            </a:r>
            <a:r>
              <a:rPr lang="zh-CN" altLang="en-US" sz="2000" dirty="0">
                <a:sym typeface="+mn-ea"/>
              </a:rPr>
              <a:t>是学习个体与个体之间高度协作的过程</a:t>
            </a:r>
            <a:r>
              <a:rPr lang="en-US" altLang="zh-CN" sz="2000" dirty="0">
                <a:sym typeface="+mn-ea"/>
              </a:rPr>
              <a:t>,</a:t>
            </a:r>
            <a:r>
              <a:rPr lang="zh-CN" altLang="en-US" sz="2000" dirty="0">
                <a:sym typeface="+mn-ea"/>
              </a:rPr>
              <a:t>是学习中发现新知、学用互检、学用互补的过程</a:t>
            </a:r>
            <a:r>
              <a:rPr lang="en-US" altLang="zh-CN" sz="2000" dirty="0">
                <a:sym typeface="+mn-ea"/>
              </a:rPr>
              <a:t>,</a:t>
            </a:r>
            <a:r>
              <a:rPr lang="zh-CN" altLang="en-US" sz="2000" dirty="0">
                <a:sym typeface="+mn-ea"/>
              </a:rPr>
              <a:t>它更是一种学中做、做中学</a:t>
            </a:r>
            <a:r>
              <a:rPr lang="en-US" altLang="zh-CN" sz="2000" dirty="0">
                <a:sym typeface="+mn-ea"/>
              </a:rPr>
              <a:t>,</a:t>
            </a:r>
            <a:r>
              <a:rPr lang="zh-CN" altLang="en-US" sz="2000" dirty="0">
                <a:sym typeface="+mn-ea"/>
              </a:rPr>
              <a:t>快乐与学习并进的过程</a:t>
            </a:r>
            <a:r>
              <a:rPr lang="en-US" altLang="zh-CN" sz="2000" dirty="0">
                <a:sym typeface="+mn-ea"/>
              </a:rPr>
              <a:t>,</a:t>
            </a:r>
            <a:r>
              <a:rPr lang="zh-CN" altLang="en-US" sz="2000" dirty="0">
                <a:sym typeface="+mn-ea"/>
              </a:rPr>
              <a:t>真正意义上培养了学生的核心素养。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299121" y="1839475"/>
            <a:ext cx="3179048" cy="3179048"/>
          </a:xfrm>
          <a:prstGeom prst="ellipse">
            <a:avLst/>
          </a:prstGeom>
          <a:blipFill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212219" y="3217955"/>
            <a:ext cx="2422674" cy="2422674"/>
          </a:xfrm>
          <a:prstGeom prst="ellipse">
            <a:avLst/>
          </a:prstGeom>
          <a:blipFill>
            <a:blip r:embed="rId3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9" r="17522"/>
          <a:stretch>
            <a:fillRect/>
          </a:stretch>
        </p:blipFill>
        <p:spPr>
          <a:xfrm>
            <a:off x="1299210" y="1479550"/>
            <a:ext cx="4464050" cy="4217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12" grpId="0" bldLvl="0" animBg="1"/>
      <p:bldP spid="8" grpId="0" bldLvl="0" animBg="1"/>
      <p:bldP spid="5" grpId="0"/>
      <p:bldP spid="4" grpId="0" bldLvl="0" animBg="1"/>
      <p:bldP spid="30" grpId="0" bldLvl="0" animBg="1"/>
      <p:bldP spid="21" grpId="0"/>
      <p:bldP spid="4" grpId="1" animBg="1"/>
      <p:bldP spid="3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717804" y="-2717801"/>
            <a:ext cx="6858000" cy="1229360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20456" y="0"/>
            <a:ext cx="4180115" cy="6858000"/>
          </a:xfrm>
          <a:prstGeom prst="rect">
            <a:avLst/>
          </a:prstGeom>
          <a:solidFill>
            <a:srgbClr val="FEC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888577" y="877206"/>
            <a:ext cx="10414846" cy="5103586"/>
          </a:xfrm>
          <a:prstGeom prst="roundRect">
            <a:avLst>
              <a:gd name="adj" fmla="val 4836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106002" y="1425599"/>
            <a:ext cx="2821645" cy="4342014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5039697" y="1541713"/>
            <a:ext cx="0" cy="3901574"/>
          </a:xfrm>
          <a:prstGeom prst="line">
            <a:avLst/>
          </a:prstGeom>
          <a:ln w="38100">
            <a:gradFill>
              <a:gsLst>
                <a:gs pos="34000">
                  <a:srgbClr val="EFCDD3"/>
                </a:gs>
                <a:gs pos="0">
                  <a:schemeClr val="bg1"/>
                </a:gs>
                <a:gs pos="100000">
                  <a:schemeClr val="bg1"/>
                </a:gs>
                <a:gs pos="71000">
                  <a:srgbClr val="EDD9E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6"/>
          <p:cNvSpPr txBox="1">
            <a:spLocks noChangeArrowheads="1"/>
          </p:cNvSpPr>
          <p:nvPr/>
        </p:nvSpPr>
        <p:spPr bwMode="auto">
          <a:xfrm>
            <a:off x="5315481" y="2165220"/>
            <a:ext cx="32147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PART TWO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6"/>
          <p:cNvSpPr txBox="1">
            <a:spLocks noChangeArrowheads="1"/>
          </p:cNvSpPr>
          <p:nvPr/>
        </p:nvSpPr>
        <p:spPr bwMode="auto">
          <a:xfrm>
            <a:off x="5151748" y="3006649"/>
            <a:ext cx="4312323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buFont typeface="Arial" panose="020B0604020202020204" pitchFamily="34" charset="0"/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社团</a:t>
            </a:r>
            <a:r>
              <a:rPr lang="zh-CN" altLang="en-US" dirty="0">
                <a:sym typeface="+mn-lt"/>
              </a:rPr>
              <a:t>介绍</a:t>
            </a:r>
            <a:endParaRPr lang="zh-CN" altLang="en-US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12" grpId="0" animBg="1"/>
      <p:bldP spid="14" grpId="0" animBg="1"/>
      <p:bldP spid="9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717804" y="-2717801"/>
            <a:ext cx="6858000" cy="1229360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20456" y="0"/>
            <a:ext cx="4180115" cy="6858000"/>
          </a:xfrm>
          <a:prstGeom prst="rect">
            <a:avLst/>
          </a:prstGeom>
          <a:solidFill>
            <a:srgbClr val="FEC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888577" y="877206"/>
            <a:ext cx="10414846" cy="5103586"/>
          </a:xfrm>
          <a:prstGeom prst="roundRect">
            <a:avLst>
              <a:gd name="adj" fmla="val 4836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4478169" y="987349"/>
            <a:ext cx="328646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buFont typeface="Arial" panose="020B0604020202020204" pitchFamily="34" charset="0"/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ym typeface="+mn-lt"/>
              </a:rPr>
              <a:t>01 </a:t>
            </a:r>
            <a:r>
              <a:rPr lang="zh-CN" altLang="en-US" dirty="0">
                <a:sym typeface="+mn-lt"/>
              </a:rPr>
              <a:t>社团</a:t>
            </a:r>
            <a:r>
              <a:rPr lang="zh-CN" altLang="en-US" dirty="0">
                <a:sym typeface="+mn-lt"/>
              </a:rPr>
              <a:t>基本情况</a:t>
            </a:r>
            <a:endParaRPr lang="zh-CN" altLang="en-US" dirty="0"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40510" y="2277745"/>
            <a:ext cx="4532630" cy="2912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zh-CN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+mn-ea"/>
              </a:rPr>
              <a:t>人工智能</a:t>
            </a:r>
            <a:r>
              <a:rPr lang="en-US" altLang="zh-CN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+mn-ea"/>
              </a:rPr>
              <a:t>STEAM</a:t>
            </a:r>
            <a:r>
              <a:rPr lang="zh-CN" altLang="zh-CN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+mn-ea"/>
              </a:rPr>
              <a:t>社团是南京晓庄学院信息工程学院今年创立得全新社团。社团</a:t>
            </a:r>
            <a:r>
              <a:rPr lang="zh-CN" altLang="en-US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+mn-ea"/>
              </a:rPr>
              <a:t>将在指导老师王小正的带领下</a:t>
            </a:r>
            <a:r>
              <a:rPr lang="zh-CN" altLang="zh-CN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+mn-ea"/>
              </a:rPr>
              <a:t>定期与周边小学、初中合作</a:t>
            </a:r>
            <a:r>
              <a:rPr lang="zh-CN" altLang="en-US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+mn-ea"/>
              </a:rPr>
              <a:t>为</a:t>
            </a:r>
            <a:r>
              <a:rPr lang="zh-CN" altLang="zh-CN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+mn-ea"/>
              </a:rPr>
              <a:t>中小学生开展趣味</a:t>
            </a:r>
            <a:r>
              <a:rPr lang="en-US" altLang="zh-CN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+mn-ea"/>
              </a:rPr>
              <a:t>STEAM</a:t>
            </a:r>
            <a:r>
              <a:rPr lang="zh-CN" altLang="zh-CN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+mn-ea"/>
              </a:rPr>
              <a:t>教育活动，运用人工智能、机器人等以中小学生熟悉的生活场景为基础，结合生动视频和动手实践活动，引导学生发现科技的奥秘、趣味学习，培养中小学生对科学知识的兴趣，锻炼中小学生动手、表达、创造、团队合作等多方面的能力。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6720333" y="1952493"/>
            <a:ext cx="3562741" cy="3562741"/>
          </a:xfrm>
          <a:prstGeom prst="ellipse">
            <a:avLst/>
          </a:prstGeom>
          <a:blipFill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 descr="0143c1cc-f52c-4958-aee9-9961ff3ba6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585" y="1691005"/>
            <a:ext cx="4086225" cy="408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12" grpId="0" animBg="1"/>
      <p:bldP spid="8" grpId="0" animBg="1"/>
      <p:bldP spid="5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717804" y="-2717801"/>
            <a:ext cx="6858000" cy="1229360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20456" y="0"/>
            <a:ext cx="4180115" cy="6858000"/>
          </a:xfrm>
          <a:prstGeom prst="rect">
            <a:avLst/>
          </a:prstGeom>
          <a:solidFill>
            <a:srgbClr val="FEC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888577" y="877206"/>
            <a:ext cx="10414846" cy="5103586"/>
          </a:xfrm>
          <a:prstGeom prst="roundRect">
            <a:avLst>
              <a:gd name="adj" fmla="val 4836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4478169" y="987349"/>
            <a:ext cx="328646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buFont typeface="Arial" panose="020B0604020202020204" pitchFamily="34" charset="0"/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ym typeface="+mn-lt"/>
              </a:rPr>
              <a:t>02 </a:t>
            </a:r>
            <a:r>
              <a:rPr lang="zh-CN" altLang="en-US" dirty="0">
                <a:sym typeface="+mn-lt"/>
              </a:rPr>
              <a:t>在这里你将</a:t>
            </a:r>
            <a:r>
              <a:rPr lang="zh-CN" altLang="en-US" dirty="0">
                <a:sym typeface="+mn-lt"/>
              </a:rPr>
              <a:t>会</a:t>
            </a:r>
            <a:endParaRPr lang="zh-CN" altLang="en-US" dirty="0"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 rot="2778831">
            <a:off x="4267203" y="1975474"/>
            <a:ext cx="3657599" cy="3627777"/>
            <a:chOff x="4457038" y="2163762"/>
            <a:chExt cx="3277927" cy="3251201"/>
          </a:xfrm>
        </p:grpSpPr>
        <p:grpSp>
          <p:nvGrpSpPr>
            <p:cNvPr id="27" name="组合 26"/>
            <p:cNvGrpSpPr/>
            <p:nvPr/>
          </p:nvGrpSpPr>
          <p:grpSpPr>
            <a:xfrm>
              <a:off x="4457038" y="3635908"/>
              <a:ext cx="3277927" cy="298464"/>
              <a:chOff x="4154127" y="3262305"/>
              <a:chExt cx="3886260" cy="353854"/>
            </a:xfrm>
          </p:grpSpPr>
          <p:sp>
            <p:nvSpPr>
              <p:cNvPr id="38" name="Oval 76"/>
              <p:cNvSpPr/>
              <p:nvPr/>
            </p:nvSpPr>
            <p:spPr>
              <a:xfrm rot="18821169">
                <a:off x="7707000" y="3262305"/>
                <a:ext cx="333387" cy="333387"/>
              </a:xfrm>
              <a:prstGeom prst="ellipse">
                <a:avLst/>
              </a:prstGeom>
              <a:noFill/>
              <a:ln w="12700">
                <a:solidFill>
                  <a:srgbClr val="FFA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4</a:t>
                </a:r>
                <a:endPara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Oval 82"/>
              <p:cNvSpPr/>
              <p:nvPr/>
            </p:nvSpPr>
            <p:spPr>
              <a:xfrm rot="18821169">
                <a:off x="4154127" y="3282772"/>
                <a:ext cx="333387" cy="333387"/>
              </a:xfrm>
              <a:prstGeom prst="ellipse">
                <a:avLst/>
              </a:prstGeom>
              <a:noFill/>
              <a:ln w="12700">
                <a:solidFill>
                  <a:srgbClr val="FFA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2</a:t>
                </a:r>
                <a:endPara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5953658" y="2163762"/>
              <a:ext cx="287304" cy="3251201"/>
              <a:chOff x="5927244" y="1505999"/>
              <a:chExt cx="340623" cy="3854576"/>
            </a:xfrm>
          </p:grpSpPr>
          <p:sp>
            <p:nvSpPr>
              <p:cNvPr id="36" name="Oval 79"/>
              <p:cNvSpPr/>
              <p:nvPr/>
            </p:nvSpPr>
            <p:spPr>
              <a:xfrm rot="18821169">
                <a:off x="5927243" y="5027188"/>
                <a:ext cx="333388" cy="333386"/>
              </a:xfrm>
              <a:prstGeom prst="ellipse">
                <a:avLst/>
              </a:prstGeom>
              <a:noFill/>
              <a:ln w="12700">
                <a:solidFill>
                  <a:srgbClr val="FFA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3</a:t>
                </a:r>
                <a:endPara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Oval 85"/>
              <p:cNvSpPr/>
              <p:nvPr/>
            </p:nvSpPr>
            <p:spPr>
              <a:xfrm rot="18821169">
                <a:off x="5934480" y="1506000"/>
                <a:ext cx="333388" cy="333386"/>
              </a:xfrm>
              <a:prstGeom prst="ellipse">
                <a:avLst/>
              </a:prstGeom>
              <a:noFill/>
              <a:ln w="12700">
                <a:solidFill>
                  <a:srgbClr val="FFA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1</a:t>
                </a:r>
                <a:endPara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4618991" y="2312354"/>
              <a:ext cx="2954019" cy="2954018"/>
              <a:chOff x="4085387" y="1343400"/>
              <a:chExt cx="4021226" cy="4021226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4085387" y="1343400"/>
                <a:ext cx="4021226" cy="4021226"/>
                <a:chOff x="4085387" y="1418387"/>
                <a:chExt cx="4021226" cy="4021226"/>
              </a:xfrm>
            </p:grpSpPr>
            <p:sp>
              <p:nvSpPr>
                <p:cNvPr id="34" name="Arc 74"/>
                <p:cNvSpPr/>
                <p:nvPr/>
              </p:nvSpPr>
              <p:spPr>
                <a:xfrm>
                  <a:off x="4085387" y="1418387"/>
                  <a:ext cx="4021226" cy="4021226"/>
                </a:xfrm>
                <a:prstGeom prst="arc">
                  <a:avLst>
                    <a:gd name="adj1" fmla="val 11223297"/>
                    <a:gd name="adj2" fmla="val 15787159"/>
                  </a:avLst>
                </a:prstGeom>
                <a:ln w="9525">
                  <a:solidFill>
                    <a:srgbClr val="FFAEAA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Arc 74"/>
                <p:cNvSpPr/>
                <p:nvPr/>
              </p:nvSpPr>
              <p:spPr>
                <a:xfrm rot="5400000">
                  <a:off x="4085387" y="1418387"/>
                  <a:ext cx="4021226" cy="4021226"/>
                </a:xfrm>
                <a:prstGeom prst="arc">
                  <a:avLst>
                    <a:gd name="adj1" fmla="val 11223297"/>
                    <a:gd name="adj2" fmla="val 15787159"/>
                  </a:avLst>
                </a:prstGeom>
                <a:ln w="9525">
                  <a:solidFill>
                    <a:srgbClr val="FFAEAA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 flipV="1">
                <a:off x="4085387" y="1343400"/>
                <a:ext cx="4021226" cy="4021226"/>
                <a:chOff x="4085387" y="1418387"/>
                <a:chExt cx="4021226" cy="4021226"/>
              </a:xfrm>
            </p:grpSpPr>
            <p:sp>
              <p:nvSpPr>
                <p:cNvPr id="32" name="Arc 74"/>
                <p:cNvSpPr/>
                <p:nvPr/>
              </p:nvSpPr>
              <p:spPr>
                <a:xfrm>
                  <a:off x="4085387" y="1418387"/>
                  <a:ext cx="4021226" cy="4021226"/>
                </a:xfrm>
                <a:prstGeom prst="arc">
                  <a:avLst>
                    <a:gd name="adj1" fmla="val 11223297"/>
                    <a:gd name="adj2" fmla="val 15787159"/>
                  </a:avLst>
                </a:prstGeom>
                <a:ln w="9525">
                  <a:solidFill>
                    <a:srgbClr val="FFAEAA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Arc 74"/>
                <p:cNvSpPr/>
                <p:nvPr/>
              </p:nvSpPr>
              <p:spPr>
                <a:xfrm rot="5400000">
                  <a:off x="4085387" y="1418387"/>
                  <a:ext cx="4021226" cy="4021226"/>
                </a:xfrm>
                <a:prstGeom prst="arc">
                  <a:avLst>
                    <a:gd name="adj1" fmla="val 11223297"/>
                    <a:gd name="adj2" fmla="val 15787159"/>
                  </a:avLst>
                </a:prstGeom>
                <a:ln w="9525">
                  <a:solidFill>
                    <a:srgbClr val="FFAEAA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1" name="矩形 20"/>
          <p:cNvSpPr/>
          <p:nvPr/>
        </p:nvSpPr>
        <p:spPr>
          <a:xfrm>
            <a:off x="7955280" y="2381250"/>
            <a:ext cx="3203575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ym typeface="+mn-ea"/>
              </a:rPr>
              <a:t>培养团队合作能力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774305" y="4665980"/>
            <a:ext cx="3974465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ym typeface="+mn-ea"/>
              </a:rPr>
              <a:t>增强实践经验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372745" y="2318385"/>
            <a:ext cx="4669790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dirty="0">
                <a:sym typeface="+mn-ea"/>
              </a:rPr>
              <a:t>锻炼自己的教学能力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35835" y="4665345"/>
            <a:ext cx="2242185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dirty="0">
                <a:sym typeface="+mn-ea"/>
              </a:rPr>
              <a:t>培养创新意识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661559" y="2318557"/>
            <a:ext cx="2929210" cy="2929210"/>
          </a:xfrm>
          <a:prstGeom prst="ellipse">
            <a:avLst/>
          </a:prstGeom>
          <a:blipFill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 descr="IMG_20211118_161812(1)"/>
          <p:cNvPicPr>
            <a:picLocks noChangeAspect="1"/>
          </p:cNvPicPr>
          <p:nvPr/>
        </p:nvPicPr>
        <p:blipFill>
          <a:blip r:embed="rId3"/>
          <a:srcRect l="31574" t="28056" r="93" b="20694"/>
          <a:stretch>
            <a:fillRect/>
          </a:stretch>
        </p:blipFill>
        <p:spPr>
          <a:xfrm>
            <a:off x="4672965" y="2331085"/>
            <a:ext cx="2913380" cy="29133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12" grpId="0" animBg="1"/>
      <p:bldP spid="8" grpId="0" animBg="1"/>
      <p:bldP spid="5" grpId="0"/>
      <p:bldP spid="2" grpId="0" animBg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2.xml><?xml version="1.0" encoding="utf-8"?>
<p:tagLst xmlns:p="http://schemas.openxmlformats.org/presentationml/2006/main">
  <p:tag name="ISPRING_PRESENTATION_TITLE" val="粉色小清新"/>
  <p:tag name="KSO_WPP_MARK_KEY" val="95b8d352-6c24-43eb-b9b2-888157c518cd"/>
  <p:tag name="COMMONDATA" val="eyJoZGlkIjoiZDY0MmU0Yjk2MzI1Y2VlNWIyMzhlNjIxNjAyYTE2MTc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saf4nez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853</Words>
  <Application>WPS 演示</Application>
  <PresentationFormat>自定义</PresentationFormat>
  <Paragraphs>182</Paragraphs>
  <Slides>17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Arial</vt:lpstr>
      <vt:lpstr>宋体</vt:lpstr>
      <vt:lpstr>Wingdings</vt:lpstr>
      <vt:lpstr>仓耳天群行楷 W01</vt:lpstr>
      <vt:lpstr>FZKai-Z03S</vt:lpstr>
      <vt:lpstr>Calibri</vt:lpstr>
      <vt:lpstr>仓耳明楷 W03</vt:lpstr>
      <vt:lpstr>Noto Sans S Chinese Medium</vt:lpstr>
      <vt:lpstr>微软雅黑</vt:lpstr>
      <vt:lpstr>Arial Unicode MS</vt:lpstr>
      <vt:lpstr>等线</vt:lpstr>
      <vt:lpstr>汉仪中圆简</vt:lpstr>
      <vt:lpstr>Arial</vt:lpstr>
      <vt:lpstr>华文细黑</vt:lpstr>
      <vt:lpstr>Times New Roman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粉色小清新</dc:title>
  <dc:creator>第一PPT</dc:creator>
  <cp:keywords>www.1ppt.com</cp:keywords>
  <dc:description>www.1ppt.com</dc:description>
  <cp:lastModifiedBy>宋</cp:lastModifiedBy>
  <cp:revision>67</cp:revision>
  <dcterms:created xsi:type="dcterms:W3CDTF">2019-07-31T01:55:00Z</dcterms:created>
  <dcterms:modified xsi:type="dcterms:W3CDTF">2022-10-17T02:58:38Z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790623F952534C75ABF8CB5A32B23DEB</vt:lpwstr>
  </property>
  <property fmtid="{D5CDD505-2E9C-101B-9397-08002B2CF9AE}" pid="3" name="KSOProductBuildVer">
    <vt:lpwstr>2052-11.1.0.12598</vt:lpwstr>
  </property>
</Properties>
</file>